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366" r:id="rId2"/>
    <p:sldId id="263" r:id="rId3"/>
    <p:sldId id="401" r:id="rId4"/>
    <p:sldId id="402" r:id="rId5"/>
    <p:sldId id="403" r:id="rId6"/>
    <p:sldId id="356" r:id="rId7"/>
    <p:sldId id="374" r:id="rId8"/>
    <p:sldId id="358" r:id="rId9"/>
    <p:sldId id="404" r:id="rId10"/>
    <p:sldId id="405" r:id="rId11"/>
    <p:sldId id="364" r:id="rId12"/>
    <p:sldId id="390" r:id="rId13"/>
    <p:sldId id="406" r:id="rId14"/>
    <p:sldId id="408" r:id="rId15"/>
    <p:sldId id="407" r:id="rId16"/>
    <p:sldId id="412" r:id="rId17"/>
    <p:sldId id="409" r:id="rId18"/>
    <p:sldId id="411" r:id="rId19"/>
    <p:sldId id="41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594" y="9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1AB7ADA-2B9E-4BCF-91CB-7865DAFA6CCC}" type="datetimeFigureOut">
              <a:rPr lang="en-US" smtClean="0"/>
              <a:pPr/>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AB7ADA-2B9E-4BCF-91CB-7865DAFA6CCC}" type="datetimeFigureOut">
              <a:rPr lang="en-US" smtClean="0"/>
              <a:pPr/>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5"/>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AB7ADA-2B9E-4BCF-91CB-7865DAFA6CCC}" type="datetimeFigureOut">
              <a:rPr lang="en-US" smtClean="0"/>
              <a:pPr/>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AB7ADA-2B9E-4BCF-91CB-7865DAFA6CCC}" type="datetimeFigureOut">
              <a:rPr lang="en-US" smtClean="0"/>
              <a:pPr/>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AB7ADA-2B9E-4BCF-91CB-7865DAFA6CCC}" type="datetimeFigureOut">
              <a:rPr lang="en-US" smtClean="0"/>
              <a:pPr/>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1AB7ADA-2B9E-4BCF-91CB-7865DAFA6CCC}" type="datetimeFigureOut">
              <a:rPr lang="en-US" smtClean="0"/>
              <a:pPr/>
              <a:t>5/20/2022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AB7ADA-2B9E-4BCF-91CB-7865DAFA6CCC}" type="datetimeFigureOut">
              <a:rPr lang="en-US" smtClean="0"/>
              <a:pPr/>
              <a:t>5/20/2022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AB7ADA-2B9E-4BCF-91CB-7865DAFA6CCC}" type="datetimeFigureOut">
              <a:rPr lang="en-US" smtClean="0"/>
              <a:pPr/>
              <a:t>5/20/2022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AB7ADA-2B9E-4BCF-91CB-7865DAFA6CCC}" type="datetimeFigureOut">
              <a:rPr lang="en-US" smtClean="0"/>
              <a:pPr/>
              <a:t>5/20/2022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AB7ADA-2B9E-4BCF-91CB-7865DAFA6CCC}" type="datetimeFigureOut">
              <a:rPr lang="en-US" smtClean="0"/>
              <a:pPr/>
              <a:t>5/20/2022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AB7ADA-2B9E-4BCF-91CB-7865DAFA6CCC}" type="datetimeFigureOut">
              <a:rPr lang="en-US" smtClean="0"/>
              <a:pPr/>
              <a:t>5/20/2022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AB7ADA-2B9E-4BCF-91CB-7865DAFA6CCC}" type="datetimeFigureOut">
              <a:rPr lang="en-US" smtClean="0"/>
              <a:pPr/>
              <a:t>5/20/2022</a:t>
            </a:fld>
            <a:endParaRPr lang="en-US"/>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8D56D6-9350-4D8C-AB61-EB1689042F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D3E1D0C7-BCCC-C509-B6DC-5758822EB3D4}"/>
              </a:ext>
            </a:extLst>
          </p:cNvPr>
          <p:cNvPicPr>
            <a:picLocks noChangeAspect="1"/>
          </p:cNvPicPr>
          <p:nvPr/>
        </p:nvPicPr>
        <p:blipFill rotWithShape="1">
          <a:blip r:embed="rId2">
            <a:extLst>
              <a:ext uri="{28A0092B-C50C-407E-A947-70E740481C1C}">
                <a14:useLocalDpi xmlns:a14="http://schemas.microsoft.com/office/drawing/2010/main" val="0"/>
              </a:ext>
            </a:extLst>
          </a:blip>
          <a:srcRect t="6091" b="8634"/>
          <a:stretch/>
        </p:blipFill>
        <p:spPr>
          <a:xfrm>
            <a:off x="34833" y="0"/>
            <a:ext cx="12085345" cy="6858000"/>
          </a:xfrm>
          <a:prstGeom prst="rect">
            <a:avLst/>
          </a:prstGeom>
        </p:spPr>
      </p:pic>
      <p:sp>
        <p:nvSpPr>
          <p:cNvPr id="3" name="Subtitle 2"/>
          <p:cNvSpPr>
            <a:spLocks noGrp="1"/>
          </p:cNvSpPr>
          <p:nvPr>
            <p:ph type="subTitle" idx="1"/>
          </p:nvPr>
        </p:nvSpPr>
        <p:spPr>
          <a:xfrm>
            <a:off x="6705600" y="1600200"/>
            <a:ext cx="3810000" cy="755015"/>
          </a:xfrm>
        </p:spPr>
        <p:txBody>
          <a:bodyPr/>
          <a:lstStyle/>
          <a:p>
            <a:r>
              <a:rPr lang="en-US" b="1" dirty="0">
                <a:solidFill>
                  <a:schemeClr val="bg1"/>
                </a:solidFill>
              </a:rPr>
              <a:t>Amos 8:11-14</a:t>
            </a:r>
          </a:p>
        </p:txBody>
      </p:sp>
      <p:sp>
        <p:nvSpPr>
          <p:cNvPr id="2" name="Title 1"/>
          <p:cNvSpPr>
            <a:spLocks noGrp="1"/>
          </p:cNvSpPr>
          <p:nvPr>
            <p:ph type="ctrTitle"/>
          </p:nvPr>
        </p:nvSpPr>
        <p:spPr>
          <a:xfrm>
            <a:off x="5715000" y="345077"/>
            <a:ext cx="5791200" cy="1143000"/>
          </a:xfrm>
        </p:spPr>
        <p:txBody>
          <a:bodyPr>
            <a:normAutofit fontScale="90000"/>
          </a:bodyPr>
          <a:lstStyle/>
          <a:p>
            <a:r>
              <a:rPr lang="en-US" b="1" dirty="0">
                <a:solidFill>
                  <a:schemeClr val="bg1"/>
                </a:solidFill>
              </a:rPr>
              <a:t>Famine in the Land:</a:t>
            </a:r>
            <a:br>
              <a:rPr lang="en-US" b="1" dirty="0">
                <a:solidFill>
                  <a:schemeClr val="bg1"/>
                </a:solidFill>
              </a:rPr>
            </a:br>
            <a:r>
              <a:rPr lang="en-US" b="1" dirty="0">
                <a:solidFill>
                  <a:schemeClr val="bg1"/>
                </a:solidFill>
              </a:rPr>
              <a:t>Full Bellies, Empty Hearts</a:t>
            </a:r>
          </a:p>
        </p:txBody>
      </p:sp>
      <p:sp>
        <p:nvSpPr>
          <p:cNvPr id="6" name="Subtitle 2">
            <a:extLst>
              <a:ext uri="{FF2B5EF4-FFF2-40B4-BE49-F238E27FC236}">
                <a16:creationId xmlns:a16="http://schemas.microsoft.com/office/drawing/2014/main" id="{002FF98C-D99E-445F-9152-9122F615FD05}"/>
              </a:ext>
            </a:extLst>
          </p:cNvPr>
          <p:cNvSpPr txBox="1">
            <a:spLocks/>
          </p:cNvSpPr>
          <p:nvPr/>
        </p:nvSpPr>
        <p:spPr>
          <a:xfrm>
            <a:off x="6934200" y="5744845"/>
            <a:ext cx="3810000" cy="75501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b="1" dirty="0">
                <a:solidFill>
                  <a:schemeClr val="bg1"/>
                </a:solidFill>
              </a:rPr>
              <a:t>May 22, 2022</a:t>
            </a:r>
          </a:p>
        </p:txBody>
      </p:sp>
    </p:spTree>
    <p:extLst>
      <p:ext uri="{BB962C8B-B14F-4D97-AF65-F5344CB8AC3E}">
        <p14:creationId xmlns:p14="http://schemas.microsoft.com/office/powerpoint/2010/main" val="2647999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400" dirty="0">
                <a:solidFill>
                  <a:schemeClr val="bg1"/>
                </a:solidFill>
                <a:effectLst/>
                <a:ea typeface="Calibri" panose="020F0502020204030204" pitchFamily="34" charset="0"/>
              </a:rPr>
              <a:t>II. Danger of Ignoring the Word</a:t>
            </a:r>
            <a:endParaRPr lang="en-US" dirty="0">
              <a:solidFill>
                <a:schemeClr val="bg1"/>
              </a:solidFill>
              <a:effectLst/>
            </a:endParaRPr>
          </a:p>
        </p:txBody>
      </p:sp>
      <p:sp>
        <p:nvSpPr>
          <p:cNvPr id="3" name="Content Placeholder 2"/>
          <p:cNvSpPr>
            <a:spLocks noGrp="1"/>
          </p:cNvSpPr>
          <p:nvPr>
            <p:ph idx="1"/>
          </p:nvPr>
        </p:nvSpPr>
        <p:spPr>
          <a:xfrm>
            <a:off x="609601" y="1417641"/>
            <a:ext cx="10972800" cy="4830763"/>
          </a:xfrm>
        </p:spPr>
        <p:txBody>
          <a:bodyPr>
            <a:noAutofit/>
          </a:bodyPr>
          <a:lstStyle/>
          <a:p>
            <a:pPr marL="0" marR="0" indent="0" algn="just">
              <a:spcBef>
                <a:spcPts val="0"/>
              </a:spcBef>
              <a:spcAft>
                <a:spcPts val="0"/>
              </a:spcAft>
              <a:buNone/>
            </a:pPr>
            <a:r>
              <a:rPr lang="en-US" dirty="0">
                <a:solidFill>
                  <a:schemeClr val="bg1"/>
                </a:solidFill>
                <a:effectLst/>
                <a:latin typeface="Calibri" panose="020F0502020204030204" pitchFamily="34" charset="0"/>
                <a:ea typeface="Calibri" panose="020F0502020204030204" pitchFamily="34" charset="0"/>
              </a:rPr>
              <a:t>Isaiah 5:13 “Therefore My people go into exile for their lack of knowledge; and their honorable men are famished, and their multitude is parched with thirst.”</a:t>
            </a:r>
          </a:p>
          <a:p>
            <a:pPr marL="0" marR="0" indent="0" algn="just">
              <a:spcBef>
                <a:spcPts val="0"/>
              </a:spcBef>
              <a:spcAft>
                <a:spcPts val="0"/>
              </a:spcAft>
              <a:buNone/>
            </a:pPr>
            <a:endParaRPr lang="en-US" dirty="0">
              <a:solidFill>
                <a:schemeClr val="bg1"/>
              </a:solidFill>
              <a:latin typeface="Calibri" panose="020F0502020204030204" pitchFamily="34" charset="0"/>
              <a:ea typeface="Times New Roman" panose="02020603050405020304" pitchFamily="18" charset="0"/>
            </a:endParaRPr>
          </a:p>
          <a:p>
            <a:pPr marL="0" marR="0" indent="0" algn="just">
              <a:spcBef>
                <a:spcPts val="0"/>
              </a:spcBef>
              <a:spcAft>
                <a:spcPts val="0"/>
              </a:spcAft>
              <a:buNone/>
            </a:pPr>
            <a:r>
              <a:rPr lang="en-US" dirty="0">
                <a:solidFill>
                  <a:schemeClr val="bg1"/>
                </a:solidFill>
                <a:effectLst/>
                <a:latin typeface="Calibri" panose="020F0502020204030204" pitchFamily="34" charset="0"/>
                <a:ea typeface="Calibri" panose="020F0502020204030204" pitchFamily="34" charset="0"/>
              </a:rPr>
              <a:t>Psalm 119:11 Your word I have treasured in my heart, that I may not sin against You.</a:t>
            </a:r>
          </a:p>
        </p:txBody>
      </p:sp>
    </p:spTree>
    <p:extLst>
      <p:ext uri="{BB962C8B-B14F-4D97-AF65-F5344CB8AC3E}">
        <p14:creationId xmlns:p14="http://schemas.microsoft.com/office/powerpoint/2010/main" val="2031317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5"/>
            <a:ext cx="10820400" cy="5364163"/>
          </a:xfrm>
        </p:spPr>
        <p:txBody>
          <a:bodyPr>
            <a:noAutofit/>
          </a:bodyPr>
          <a:lstStyle/>
          <a:p>
            <a:pPr marL="0" indent="0" algn="just">
              <a:spcBef>
                <a:spcPts val="0"/>
              </a:spcBef>
              <a:buNone/>
            </a:pPr>
            <a:r>
              <a:rPr lang="en-US" sz="4000" dirty="0">
                <a:solidFill>
                  <a:schemeClr val="bg1"/>
                </a:solidFill>
                <a:effectLst/>
                <a:ea typeface="Calibri" panose="020F0502020204030204" pitchFamily="34" charset="0"/>
              </a:rPr>
              <a:t>III. Reasons to Grow in the Word (13-14)</a:t>
            </a:r>
            <a:endParaRPr lang="en-US" sz="4000" dirty="0">
              <a:solidFill>
                <a:schemeClr val="bg1"/>
              </a:solidFill>
            </a:endParaRPr>
          </a:p>
          <a:p>
            <a:pPr marL="0" indent="0" algn="just">
              <a:spcBef>
                <a:spcPts val="0"/>
              </a:spcBef>
              <a:buNone/>
            </a:pPr>
            <a:r>
              <a:rPr lang="en-US" sz="2400" b="1" baseline="30000" dirty="0">
                <a:solidFill>
                  <a:schemeClr val="bg1"/>
                </a:solidFill>
                <a:effectLst/>
                <a:latin typeface="Calibri" panose="020F0502020204030204" pitchFamily="34" charset="0"/>
                <a:ea typeface="Calibri" panose="020F0502020204030204" pitchFamily="34" charset="0"/>
              </a:rPr>
              <a:t>13 </a:t>
            </a:r>
            <a:r>
              <a:rPr lang="en-US" sz="2400" dirty="0">
                <a:solidFill>
                  <a:schemeClr val="bg1"/>
                </a:solidFill>
                <a:effectLst/>
                <a:latin typeface="Calibri" panose="020F0502020204030204" pitchFamily="34" charset="0"/>
                <a:ea typeface="Calibri" panose="020F0502020204030204" pitchFamily="34" charset="0"/>
              </a:rPr>
              <a:t>“In that day the beautiful virgins and the young men will faint from thirst. </a:t>
            </a:r>
            <a:r>
              <a:rPr lang="en-US" sz="2400" b="1" baseline="30000" dirty="0">
                <a:solidFill>
                  <a:schemeClr val="bg1"/>
                </a:solidFill>
                <a:effectLst/>
                <a:latin typeface="Calibri" panose="020F0502020204030204" pitchFamily="34" charset="0"/>
                <a:ea typeface="Calibri" panose="020F0502020204030204" pitchFamily="34" charset="0"/>
              </a:rPr>
              <a:t>14 </a:t>
            </a:r>
            <a:r>
              <a:rPr lang="en-US" sz="2400" dirty="0">
                <a:solidFill>
                  <a:schemeClr val="bg1"/>
                </a:solidFill>
                <a:effectLst/>
                <a:latin typeface="Calibri" panose="020F0502020204030204" pitchFamily="34" charset="0"/>
                <a:ea typeface="Calibri" panose="020F0502020204030204" pitchFamily="34" charset="0"/>
              </a:rPr>
              <a:t>“</a:t>
            </a:r>
            <a:r>
              <a:rPr lang="en-US" sz="2400" i="1" dirty="0">
                <a:solidFill>
                  <a:schemeClr val="bg1"/>
                </a:solidFill>
                <a:effectLst/>
                <a:latin typeface="Calibri" panose="020F0502020204030204" pitchFamily="34" charset="0"/>
                <a:ea typeface="Calibri" panose="020F0502020204030204" pitchFamily="34" charset="0"/>
              </a:rPr>
              <a:t>As for</a:t>
            </a:r>
            <a:r>
              <a:rPr lang="en-US" sz="2400" i="1" dirty="0">
                <a:solidFill>
                  <a:schemeClr val="bg1"/>
                </a:solidFill>
                <a:latin typeface="Calibri" panose="020F0502020204030204" pitchFamily="34" charset="0"/>
                <a:ea typeface="Calibri" panose="020F0502020204030204" pitchFamily="34" charset="0"/>
              </a:rPr>
              <a:t> </a:t>
            </a:r>
            <a:r>
              <a:rPr lang="en-US" sz="2400" dirty="0">
                <a:solidFill>
                  <a:schemeClr val="bg1"/>
                </a:solidFill>
                <a:effectLst/>
                <a:latin typeface="Calibri" panose="020F0502020204030204" pitchFamily="34" charset="0"/>
                <a:ea typeface="Calibri" panose="020F0502020204030204" pitchFamily="34" charset="0"/>
              </a:rPr>
              <a:t>those who swear by the guilt of Samaria, Who say, ‘As your god lives, O Dan,’ And, ‘As the way of Beersheba lives,’ They will fall and not rise again.”</a:t>
            </a:r>
          </a:p>
          <a:p>
            <a:pPr marL="0" indent="0" algn="just">
              <a:spcBef>
                <a:spcPts val="0"/>
              </a:spcBef>
              <a:buNone/>
            </a:pPr>
            <a:endParaRPr lang="en-US" sz="2400" dirty="0">
              <a:solidFill>
                <a:schemeClr val="bg1"/>
              </a:solidFill>
              <a:latin typeface="Calibri" panose="020F0502020204030204" pitchFamily="34" charset="0"/>
            </a:endParaRPr>
          </a:p>
          <a:p>
            <a:pPr marL="457200" indent="-457200" algn="just">
              <a:spcBef>
                <a:spcPts val="0"/>
              </a:spcBef>
              <a:buAutoNum type="arabicPeriod"/>
            </a:pPr>
            <a:r>
              <a:rPr lang="en-US" dirty="0">
                <a:solidFill>
                  <a:schemeClr val="bg1"/>
                </a:solidFill>
                <a:latin typeface="Calibri" panose="020F0502020204030204" pitchFamily="34" charset="0"/>
              </a:rPr>
              <a:t>Foundation</a:t>
            </a:r>
          </a:p>
        </p:txBody>
      </p:sp>
    </p:spTree>
    <p:extLst>
      <p:ext uri="{BB962C8B-B14F-4D97-AF65-F5344CB8AC3E}">
        <p14:creationId xmlns:p14="http://schemas.microsoft.com/office/powerpoint/2010/main" val="2576416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95000"/>
                  </a:schemeClr>
                </a:solidFill>
              </a:rPr>
              <a:t>Isaiah 53:2</a:t>
            </a:r>
            <a:endParaRPr lang="en-US" dirty="0">
              <a:solidFill>
                <a:schemeClr val="bg1">
                  <a:lumMod val="95000"/>
                </a:schemeClr>
              </a:solidFill>
              <a:effectLst/>
            </a:endParaRPr>
          </a:p>
        </p:txBody>
      </p:sp>
      <p:sp>
        <p:nvSpPr>
          <p:cNvPr id="3" name="Content Placeholder 2"/>
          <p:cNvSpPr>
            <a:spLocks noGrp="1"/>
          </p:cNvSpPr>
          <p:nvPr>
            <p:ph idx="1"/>
          </p:nvPr>
        </p:nvSpPr>
        <p:spPr>
          <a:xfrm>
            <a:off x="609601" y="1417641"/>
            <a:ext cx="10972800" cy="4830763"/>
          </a:xfrm>
        </p:spPr>
        <p:txBody>
          <a:bodyPr>
            <a:noAutofit/>
          </a:bodyPr>
          <a:lstStyle/>
          <a:p>
            <a:pPr marL="0" marR="0" indent="0" algn="just">
              <a:spcBef>
                <a:spcPts val="0"/>
              </a:spcBef>
              <a:spcAft>
                <a:spcPts val="0"/>
              </a:spcAft>
              <a:buNone/>
            </a:pPr>
            <a:r>
              <a:rPr lang="en-US" dirty="0">
                <a:solidFill>
                  <a:schemeClr val="bg1"/>
                </a:solidFill>
                <a:effectLst/>
                <a:ea typeface="Calibri" panose="020F0502020204030204" pitchFamily="34" charset="0"/>
              </a:rPr>
              <a:t>“He has no </a:t>
            </a:r>
            <a:r>
              <a:rPr lang="en-US" i="1" dirty="0">
                <a:solidFill>
                  <a:schemeClr val="bg1"/>
                </a:solidFill>
                <a:effectLst/>
                <a:ea typeface="Calibri" panose="020F0502020204030204" pitchFamily="34" charset="0"/>
              </a:rPr>
              <a:t>stately</a:t>
            </a:r>
            <a:r>
              <a:rPr lang="en-US" dirty="0">
                <a:solidFill>
                  <a:schemeClr val="bg1"/>
                </a:solidFill>
                <a:effectLst/>
                <a:ea typeface="Calibri" panose="020F0502020204030204" pitchFamily="34" charset="0"/>
              </a:rPr>
              <a:t> form or majesty</a:t>
            </a:r>
            <a:r>
              <a:rPr lang="en-US" dirty="0">
                <a:solidFill>
                  <a:schemeClr val="bg1"/>
                </a:solidFill>
                <a:effectLst/>
              </a:rPr>
              <a:t> that we should look upon Him, nor appearance that we should be attracted to Him.”</a:t>
            </a:r>
            <a:endParaRPr lang="en-US"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289694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5"/>
            <a:ext cx="10820400" cy="5364163"/>
          </a:xfrm>
        </p:spPr>
        <p:txBody>
          <a:bodyPr>
            <a:noAutofit/>
          </a:bodyPr>
          <a:lstStyle/>
          <a:p>
            <a:pPr marL="0" indent="0" algn="just">
              <a:spcBef>
                <a:spcPts val="0"/>
              </a:spcBef>
              <a:buNone/>
            </a:pPr>
            <a:r>
              <a:rPr lang="en-US" sz="4000" dirty="0">
                <a:solidFill>
                  <a:schemeClr val="bg1"/>
                </a:solidFill>
                <a:effectLst/>
                <a:ea typeface="Calibri" panose="020F0502020204030204" pitchFamily="34" charset="0"/>
              </a:rPr>
              <a:t>III. Reasons to Grow in the Word (13-14)</a:t>
            </a:r>
            <a:endParaRPr lang="en-US" sz="4000" dirty="0">
              <a:solidFill>
                <a:schemeClr val="bg1"/>
              </a:solidFill>
            </a:endParaRPr>
          </a:p>
          <a:p>
            <a:pPr marL="0" indent="0" algn="just">
              <a:spcBef>
                <a:spcPts val="0"/>
              </a:spcBef>
              <a:buNone/>
            </a:pPr>
            <a:r>
              <a:rPr lang="en-US" sz="2400" b="1" baseline="30000" dirty="0">
                <a:solidFill>
                  <a:schemeClr val="bg1"/>
                </a:solidFill>
                <a:effectLst/>
                <a:latin typeface="Calibri" panose="020F0502020204030204" pitchFamily="34" charset="0"/>
                <a:ea typeface="Calibri" panose="020F0502020204030204" pitchFamily="34" charset="0"/>
              </a:rPr>
              <a:t>13 </a:t>
            </a:r>
            <a:r>
              <a:rPr lang="en-US" sz="2400" dirty="0">
                <a:solidFill>
                  <a:schemeClr val="bg1"/>
                </a:solidFill>
                <a:effectLst/>
                <a:latin typeface="Calibri" panose="020F0502020204030204" pitchFamily="34" charset="0"/>
                <a:ea typeface="Calibri" panose="020F0502020204030204" pitchFamily="34" charset="0"/>
              </a:rPr>
              <a:t>“In that day the beautiful virgins and the young men will faint from thirst. </a:t>
            </a:r>
            <a:r>
              <a:rPr lang="en-US" sz="2400" b="1" baseline="30000" dirty="0">
                <a:solidFill>
                  <a:schemeClr val="bg1"/>
                </a:solidFill>
                <a:effectLst/>
                <a:latin typeface="Calibri" panose="020F0502020204030204" pitchFamily="34" charset="0"/>
                <a:ea typeface="Calibri" panose="020F0502020204030204" pitchFamily="34" charset="0"/>
              </a:rPr>
              <a:t>14 </a:t>
            </a:r>
            <a:r>
              <a:rPr lang="en-US" sz="2400" dirty="0">
                <a:solidFill>
                  <a:schemeClr val="bg1"/>
                </a:solidFill>
                <a:effectLst/>
                <a:latin typeface="Calibri" panose="020F0502020204030204" pitchFamily="34" charset="0"/>
                <a:ea typeface="Calibri" panose="020F0502020204030204" pitchFamily="34" charset="0"/>
              </a:rPr>
              <a:t>“</a:t>
            </a:r>
            <a:r>
              <a:rPr lang="en-US" sz="2400" i="1" dirty="0">
                <a:solidFill>
                  <a:schemeClr val="bg1"/>
                </a:solidFill>
                <a:effectLst/>
                <a:latin typeface="Calibri" panose="020F0502020204030204" pitchFamily="34" charset="0"/>
                <a:ea typeface="Calibri" panose="020F0502020204030204" pitchFamily="34" charset="0"/>
              </a:rPr>
              <a:t>As for</a:t>
            </a:r>
            <a:r>
              <a:rPr lang="en-US" sz="2400" i="1" dirty="0">
                <a:solidFill>
                  <a:schemeClr val="bg1"/>
                </a:solidFill>
                <a:latin typeface="Calibri" panose="020F0502020204030204" pitchFamily="34" charset="0"/>
                <a:ea typeface="Calibri" panose="020F0502020204030204" pitchFamily="34" charset="0"/>
              </a:rPr>
              <a:t> </a:t>
            </a:r>
            <a:r>
              <a:rPr lang="en-US" sz="2400" dirty="0">
                <a:solidFill>
                  <a:schemeClr val="bg1"/>
                </a:solidFill>
                <a:effectLst/>
                <a:latin typeface="Calibri" panose="020F0502020204030204" pitchFamily="34" charset="0"/>
                <a:ea typeface="Calibri" panose="020F0502020204030204" pitchFamily="34" charset="0"/>
              </a:rPr>
              <a:t>those who swear by the guilt of Samaria, Who say, ‘As your god lives, O Dan,’ And, ‘As the way of Beersheba lives,’ They will fall and not rise again.”</a:t>
            </a:r>
          </a:p>
          <a:p>
            <a:pPr marL="0" indent="0" algn="just">
              <a:spcBef>
                <a:spcPts val="0"/>
              </a:spcBef>
              <a:buNone/>
            </a:pPr>
            <a:endParaRPr lang="en-US" sz="2400" dirty="0">
              <a:solidFill>
                <a:schemeClr val="bg1"/>
              </a:solidFill>
              <a:latin typeface="Calibri" panose="020F0502020204030204" pitchFamily="34" charset="0"/>
            </a:endParaRPr>
          </a:p>
          <a:p>
            <a:pPr marL="457200" indent="-457200" algn="just">
              <a:spcBef>
                <a:spcPts val="0"/>
              </a:spcBef>
              <a:buAutoNum type="arabicPeriod"/>
            </a:pPr>
            <a:r>
              <a:rPr lang="en-US" dirty="0">
                <a:solidFill>
                  <a:schemeClr val="bg1"/>
                </a:solidFill>
                <a:latin typeface="Calibri" panose="020F0502020204030204" pitchFamily="34" charset="0"/>
              </a:rPr>
              <a:t>Foundation</a:t>
            </a:r>
          </a:p>
          <a:p>
            <a:pPr marL="457200" indent="-457200" algn="just">
              <a:spcBef>
                <a:spcPts val="0"/>
              </a:spcBef>
              <a:buAutoNum type="arabicPeriod"/>
            </a:pPr>
            <a:r>
              <a:rPr lang="en-US" dirty="0">
                <a:solidFill>
                  <a:schemeClr val="bg1"/>
                </a:solidFill>
                <a:latin typeface="Calibri" panose="020F0502020204030204" pitchFamily="34" charset="0"/>
              </a:rPr>
              <a:t>Discernment</a:t>
            </a:r>
          </a:p>
        </p:txBody>
      </p:sp>
    </p:spTree>
    <p:extLst>
      <p:ext uri="{BB962C8B-B14F-4D97-AF65-F5344CB8AC3E}">
        <p14:creationId xmlns:p14="http://schemas.microsoft.com/office/powerpoint/2010/main" val="3971962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effectLst/>
                <a:latin typeface="Calibri" panose="020F0502020204030204" pitchFamily="34" charset="0"/>
                <a:ea typeface="Calibri" panose="020F0502020204030204" pitchFamily="34" charset="0"/>
              </a:rPr>
              <a:t>Hebrews 5:12-14</a:t>
            </a:r>
            <a:endParaRPr lang="en-US" dirty="0">
              <a:solidFill>
                <a:schemeClr val="bg1"/>
              </a:solidFill>
              <a:effectLst/>
            </a:endParaRPr>
          </a:p>
        </p:txBody>
      </p:sp>
      <p:sp>
        <p:nvSpPr>
          <p:cNvPr id="3" name="Content Placeholder 2"/>
          <p:cNvSpPr>
            <a:spLocks noGrp="1"/>
          </p:cNvSpPr>
          <p:nvPr>
            <p:ph idx="1"/>
          </p:nvPr>
        </p:nvSpPr>
        <p:spPr>
          <a:xfrm>
            <a:off x="609601" y="1417641"/>
            <a:ext cx="10972800" cy="4830763"/>
          </a:xfrm>
        </p:spPr>
        <p:txBody>
          <a:bodyPr>
            <a:noAutofit/>
          </a:bodyPr>
          <a:lstStyle/>
          <a:p>
            <a:pPr marL="0" marR="0" indent="0" algn="just">
              <a:spcBef>
                <a:spcPts val="0"/>
              </a:spcBef>
              <a:spcAft>
                <a:spcPts val="0"/>
              </a:spcAft>
              <a:buNone/>
            </a:pPr>
            <a:r>
              <a:rPr lang="en-US" b="1" baseline="30000" dirty="0">
                <a:solidFill>
                  <a:schemeClr val="bg1"/>
                </a:solidFill>
                <a:effectLst/>
                <a:latin typeface="Calibri" panose="020F0502020204030204" pitchFamily="34" charset="0"/>
                <a:ea typeface="Calibri" panose="020F0502020204030204" pitchFamily="34" charset="0"/>
              </a:rPr>
              <a:t>12 </a:t>
            </a:r>
            <a:r>
              <a:rPr lang="en-US" dirty="0">
                <a:solidFill>
                  <a:schemeClr val="bg1"/>
                </a:solidFill>
                <a:effectLst/>
                <a:latin typeface="Calibri" panose="020F0502020204030204" pitchFamily="34" charset="0"/>
                <a:ea typeface="Calibri" panose="020F0502020204030204" pitchFamily="34" charset="0"/>
              </a:rPr>
              <a:t>For though by this time you ought to be teachers, you have need again for someone to teach you the elementary principles of the oracles of God, and you have come to need milk and not solid food. </a:t>
            </a:r>
            <a:r>
              <a:rPr lang="en-US" b="1" baseline="30000" dirty="0">
                <a:solidFill>
                  <a:schemeClr val="bg1"/>
                </a:solidFill>
                <a:effectLst/>
                <a:latin typeface="Calibri" panose="020F0502020204030204" pitchFamily="34" charset="0"/>
                <a:ea typeface="Calibri" panose="020F0502020204030204" pitchFamily="34" charset="0"/>
              </a:rPr>
              <a:t>13 </a:t>
            </a:r>
            <a:r>
              <a:rPr lang="en-US" dirty="0">
                <a:solidFill>
                  <a:schemeClr val="bg1"/>
                </a:solidFill>
                <a:effectLst/>
                <a:latin typeface="Calibri" panose="020F0502020204030204" pitchFamily="34" charset="0"/>
                <a:ea typeface="Calibri" panose="020F0502020204030204" pitchFamily="34" charset="0"/>
              </a:rPr>
              <a:t>For everyone who partakes </a:t>
            </a:r>
            <a:r>
              <a:rPr lang="en-US" i="1" dirty="0">
                <a:solidFill>
                  <a:schemeClr val="bg1"/>
                </a:solidFill>
                <a:effectLst/>
                <a:latin typeface="Calibri" panose="020F0502020204030204" pitchFamily="34" charset="0"/>
                <a:ea typeface="Calibri" panose="020F0502020204030204" pitchFamily="34" charset="0"/>
              </a:rPr>
              <a:t>only</a:t>
            </a:r>
            <a:r>
              <a:rPr lang="en-US" dirty="0">
                <a:solidFill>
                  <a:schemeClr val="bg1"/>
                </a:solidFill>
                <a:effectLst/>
                <a:latin typeface="Calibri" panose="020F0502020204030204" pitchFamily="34" charset="0"/>
                <a:ea typeface="Calibri" panose="020F0502020204030204" pitchFamily="34" charset="0"/>
              </a:rPr>
              <a:t> of milk is not accustomed to the word of righteousness, for he is an infant. </a:t>
            </a:r>
            <a:r>
              <a:rPr lang="en-US" b="1" baseline="30000" dirty="0">
                <a:solidFill>
                  <a:schemeClr val="bg1"/>
                </a:solidFill>
                <a:effectLst/>
                <a:latin typeface="Calibri" panose="020F0502020204030204" pitchFamily="34" charset="0"/>
                <a:ea typeface="Calibri" panose="020F0502020204030204" pitchFamily="34" charset="0"/>
              </a:rPr>
              <a:t>14 </a:t>
            </a:r>
            <a:r>
              <a:rPr lang="en-US" dirty="0">
                <a:solidFill>
                  <a:schemeClr val="bg1"/>
                </a:solidFill>
                <a:effectLst/>
                <a:latin typeface="Calibri" panose="020F0502020204030204" pitchFamily="34" charset="0"/>
                <a:ea typeface="Calibri" panose="020F0502020204030204" pitchFamily="34" charset="0"/>
              </a:rPr>
              <a:t>But solid food is for the mature, who because of practice have their senses trained to discern good and evil.</a:t>
            </a:r>
            <a:endParaRPr lang="en-US"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2573545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5"/>
            <a:ext cx="10820400" cy="5364163"/>
          </a:xfrm>
        </p:spPr>
        <p:txBody>
          <a:bodyPr>
            <a:noAutofit/>
          </a:bodyPr>
          <a:lstStyle/>
          <a:p>
            <a:pPr marL="0" indent="0" algn="just">
              <a:spcBef>
                <a:spcPts val="0"/>
              </a:spcBef>
              <a:buNone/>
            </a:pPr>
            <a:r>
              <a:rPr lang="en-US" sz="4000" dirty="0">
                <a:solidFill>
                  <a:schemeClr val="bg1"/>
                </a:solidFill>
                <a:effectLst/>
                <a:ea typeface="Calibri" panose="020F0502020204030204" pitchFamily="34" charset="0"/>
              </a:rPr>
              <a:t>III. Reasons to Grow in the Word (13-14)</a:t>
            </a:r>
            <a:endParaRPr lang="en-US" sz="4000" dirty="0">
              <a:solidFill>
                <a:schemeClr val="bg1"/>
              </a:solidFill>
            </a:endParaRPr>
          </a:p>
          <a:p>
            <a:pPr marL="0" indent="0" algn="just">
              <a:spcBef>
                <a:spcPts val="0"/>
              </a:spcBef>
              <a:buNone/>
            </a:pPr>
            <a:r>
              <a:rPr lang="en-US" sz="2400" b="1" baseline="30000" dirty="0">
                <a:solidFill>
                  <a:schemeClr val="bg1"/>
                </a:solidFill>
                <a:effectLst/>
                <a:latin typeface="Calibri" panose="020F0502020204030204" pitchFamily="34" charset="0"/>
                <a:ea typeface="Calibri" panose="020F0502020204030204" pitchFamily="34" charset="0"/>
              </a:rPr>
              <a:t>13 </a:t>
            </a:r>
            <a:r>
              <a:rPr lang="en-US" sz="2400" dirty="0">
                <a:solidFill>
                  <a:schemeClr val="bg1"/>
                </a:solidFill>
                <a:effectLst/>
                <a:latin typeface="Calibri" panose="020F0502020204030204" pitchFamily="34" charset="0"/>
                <a:ea typeface="Calibri" panose="020F0502020204030204" pitchFamily="34" charset="0"/>
              </a:rPr>
              <a:t>“In that day the beautiful virgins and the young men will faint from thirst. </a:t>
            </a:r>
            <a:r>
              <a:rPr lang="en-US" sz="2400" b="1" baseline="30000" dirty="0">
                <a:solidFill>
                  <a:schemeClr val="bg1"/>
                </a:solidFill>
                <a:effectLst/>
                <a:latin typeface="Calibri" panose="020F0502020204030204" pitchFamily="34" charset="0"/>
                <a:ea typeface="Calibri" panose="020F0502020204030204" pitchFamily="34" charset="0"/>
              </a:rPr>
              <a:t>14 </a:t>
            </a:r>
            <a:r>
              <a:rPr lang="en-US" sz="2400" dirty="0">
                <a:solidFill>
                  <a:schemeClr val="bg1"/>
                </a:solidFill>
                <a:effectLst/>
                <a:latin typeface="Calibri" panose="020F0502020204030204" pitchFamily="34" charset="0"/>
                <a:ea typeface="Calibri" panose="020F0502020204030204" pitchFamily="34" charset="0"/>
              </a:rPr>
              <a:t>“</a:t>
            </a:r>
            <a:r>
              <a:rPr lang="en-US" sz="2400" i="1" dirty="0">
                <a:solidFill>
                  <a:schemeClr val="bg1"/>
                </a:solidFill>
                <a:effectLst/>
                <a:latin typeface="Calibri" panose="020F0502020204030204" pitchFamily="34" charset="0"/>
                <a:ea typeface="Calibri" panose="020F0502020204030204" pitchFamily="34" charset="0"/>
              </a:rPr>
              <a:t>As for</a:t>
            </a:r>
            <a:r>
              <a:rPr lang="en-US" sz="2400" i="1" dirty="0">
                <a:solidFill>
                  <a:schemeClr val="bg1"/>
                </a:solidFill>
                <a:latin typeface="Calibri" panose="020F0502020204030204" pitchFamily="34" charset="0"/>
                <a:ea typeface="Calibri" panose="020F0502020204030204" pitchFamily="34" charset="0"/>
              </a:rPr>
              <a:t> </a:t>
            </a:r>
            <a:r>
              <a:rPr lang="en-US" sz="2400" dirty="0">
                <a:solidFill>
                  <a:schemeClr val="bg1"/>
                </a:solidFill>
                <a:effectLst/>
                <a:latin typeface="Calibri" panose="020F0502020204030204" pitchFamily="34" charset="0"/>
                <a:ea typeface="Calibri" panose="020F0502020204030204" pitchFamily="34" charset="0"/>
              </a:rPr>
              <a:t>those who swear by the guilt of Samaria, Who say, ‘As your god lives, O Dan,’ And, ‘As the way of Beersheba lives,’ They will fall and not rise again.”</a:t>
            </a:r>
          </a:p>
          <a:p>
            <a:pPr marL="0" indent="0" algn="just">
              <a:spcBef>
                <a:spcPts val="0"/>
              </a:spcBef>
              <a:buNone/>
            </a:pPr>
            <a:endParaRPr lang="en-US" sz="2400" dirty="0">
              <a:solidFill>
                <a:schemeClr val="bg1"/>
              </a:solidFill>
              <a:latin typeface="Calibri" panose="020F0502020204030204" pitchFamily="34" charset="0"/>
            </a:endParaRPr>
          </a:p>
          <a:p>
            <a:pPr marL="457200" indent="-457200" algn="just">
              <a:spcBef>
                <a:spcPts val="0"/>
              </a:spcBef>
              <a:buAutoNum type="arabicPeriod"/>
            </a:pPr>
            <a:r>
              <a:rPr lang="en-US" dirty="0">
                <a:solidFill>
                  <a:schemeClr val="bg1"/>
                </a:solidFill>
                <a:latin typeface="Calibri" panose="020F0502020204030204" pitchFamily="34" charset="0"/>
              </a:rPr>
              <a:t>Foundation</a:t>
            </a:r>
          </a:p>
          <a:p>
            <a:pPr marL="457200" indent="-457200" algn="just">
              <a:spcBef>
                <a:spcPts val="0"/>
              </a:spcBef>
              <a:buAutoNum type="arabicPeriod"/>
            </a:pPr>
            <a:r>
              <a:rPr lang="en-US" dirty="0">
                <a:solidFill>
                  <a:schemeClr val="bg1"/>
                </a:solidFill>
                <a:latin typeface="Calibri" panose="020F0502020204030204" pitchFamily="34" charset="0"/>
              </a:rPr>
              <a:t>Discernment</a:t>
            </a:r>
          </a:p>
          <a:p>
            <a:pPr marL="457200" indent="-457200" algn="just">
              <a:spcBef>
                <a:spcPts val="0"/>
              </a:spcBef>
              <a:buAutoNum type="arabicPeriod"/>
            </a:pPr>
            <a:r>
              <a:rPr lang="en-US" dirty="0">
                <a:solidFill>
                  <a:schemeClr val="bg1"/>
                </a:solidFill>
                <a:latin typeface="Calibri" panose="020F0502020204030204" pitchFamily="34" charset="0"/>
              </a:rPr>
              <a:t>Spiritual Battle</a:t>
            </a:r>
            <a:endParaRPr lang="en-US" dirty="0">
              <a:solidFill>
                <a:schemeClr val="bg1"/>
              </a:solidFill>
            </a:endParaRPr>
          </a:p>
        </p:txBody>
      </p:sp>
    </p:spTree>
    <p:extLst>
      <p:ext uri="{BB962C8B-B14F-4D97-AF65-F5344CB8AC3E}">
        <p14:creationId xmlns:p14="http://schemas.microsoft.com/office/powerpoint/2010/main" val="3049876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effectLst/>
                <a:latin typeface="Calibri" panose="020F0502020204030204" pitchFamily="34" charset="0"/>
                <a:ea typeface="Calibri" panose="020F0502020204030204" pitchFamily="34" charset="0"/>
              </a:rPr>
              <a:t>1 Corinthians 1:18-21</a:t>
            </a:r>
            <a:endParaRPr lang="en-US" dirty="0">
              <a:solidFill>
                <a:schemeClr val="bg1"/>
              </a:solidFill>
              <a:effectLst/>
            </a:endParaRPr>
          </a:p>
        </p:txBody>
      </p:sp>
      <p:sp>
        <p:nvSpPr>
          <p:cNvPr id="3" name="Content Placeholder 2"/>
          <p:cNvSpPr>
            <a:spLocks noGrp="1"/>
          </p:cNvSpPr>
          <p:nvPr>
            <p:ph idx="1"/>
          </p:nvPr>
        </p:nvSpPr>
        <p:spPr>
          <a:xfrm>
            <a:off x="609601" y="1417641"/>
            <a:ext cx="10972800" cy="4830763"/>
          </a:xfrm>
        </p:spPr>
        <p:txBody>
          <a:bodyPr>
            <a:noAutofit/>
          </a:bodyPr>
          <a:lstStyle/>
          <a:p>
            <a:pPr marL="0" marR="0" indent="0">
              <a:spcBef>
                <a:spcPts val="0"/>
              </a:spcBef>
              <a:spcAft>
                <a:spcPts val="0"/>
              </a:spcAft>
              <a:buNone/>
            </a:pPr>
            <a:r>
              <a:rPr lang="en-US" b="1" baseline="30000" dirty="0">
                <a:solidFill>
                  <a:schemeClr val="bg1"/>
                </a:solidFill>
                <a:effectLst/>
                <a:latin typeface="Calibri" panose="020F0502020204030204" pitchFamily="34" charset="0"/>
                <a:ea typeface="Calibri" panose="020F0502020204030204" pitchFamily="34" charset="0"/>
              </a:rPr>
              <a:t>18 </a:t>
            </a:r>
            <a:r>
              <a:rPr lang="en-US" dirty="0">
                <a:solidFill>
                  <a:schemeClr val="bg1"/>
                </a:solidFill>
                <a:effectLst/>
                <a:latin typeface="Calibri" panose="020F0502020204030204" pitchFamily="34" charset="0"/>
                <a:ea typeface="Calibri" panose="020F0502020204030204" pitchFamily="34" charset="0"/>
              </a:rPr>
              <a:t>For the word of the cross is foolishness to those who are perishing, but to us who are being saved it is the power of God. </a:t>
            </a:r>
            <a:r>
              <a:rPr lang="en-US" b="1" baseline="30000" dirty="0">
                <a:solidFill>
                  <a:schemeClr val="bg1"/>
                </a:solidFill>
                <a:effectLst/>
                <a:latin typeface="Calibri" panose="020F0502020204030204" pitchFamily="34" charset="0"/>
                <a:ea typeface="Calibri" panose="020F0502020204030204" pitchFamily="34" charset="0"/>
              </a:rPr>
              <a:t>19 </a:t>
            </a:r>
            <a:r>
              <a:rPr lang="en-US" dirty="0">
                <a:solidFill>
                  <a:schemeClr val="bg1"/>
                </a:solidFill>
                <a:effectLst/>
                <a:latin typeface="Calibri" panose="020F0502020204030204" pitchFamily="34" charset="0"/>
                <a:ea typeface="Calibri" panose="020F0502020204030204" pitchFamily="34" charset="0"/>
              </a:rPr>
              <a:t>For it is written, “I </a:t>
            </a:r>
            <a:r>
              <a:rPr lang="en-US" cap="small" dirty="0">
                <a:solidFill>
                  <a:schemeClr val="bg1"/>
                </a:solidFill>
                <a:effectLst/>
                <a:latin typeface="Calibri" panose="020F0502020204030204" pitchFamily="34" charset="0"/>
                <a:ea typeface="Calibri" panose="020F0502020204030204" pitchFamily="34" charset="0"/>
              </a:rPr>
              <a:t>will destroy the wisdom of the wise</a:t>
            </a:r>
            <a:r>
              <a:rPr lang="en-US" dirty="0">
                <a:solidFill>
                  <a:schemeClr val="bg1"/>
                </a:solidFill>
                <a:effectLst/>
                <a:latin typeface="Calibri" panose="020F0502020204030204" pitchFamily="34" charset="0"/>
                <a:ea typeface="Calibri" panose="020F0502020204030204" pitchFamily="34" charset="0"/>
              </a:rPr>
              <a:t>, </a:t>
            </a:r>
            <a:r>
              <a:rPr lang="en-US" cap="small" dirty="0">
                <a:solidFill>
                  <a:schemeClr val="bg1"/>
                </a:solidFill>
                <a:effectLst/>
                <a:latin typeface="Calibri" panose="020F0502020204030204" pitchFamily="34" charset="0"/>
                <a:ea typeface="Calibri" panose="020F0502020204030204" pitchFamily="34" charset="0"/>
              </a:rPr>
              <a:t>And the cleverness of the clever I will set aside</a:t>
            </a:r>
            <a:r>
              <a:rPr lang="en-US" dirty="0">
                <a:solidFill>
                  <a:schemeClr val="bg1"/>
                </a:solidFill>
                <a:effectLst/>
                <a:latin typeface="Calibri" panose="020F0502020204030204" pitchFamily="34" charset="0"/>
                <a:ea typeface="Calibri" panose="020F0502020204030204" pitchFamily="34" charset="0"/>
              </a:rPr>
              <a:t>.” </a:t>
            </a:r>
            <a:r>
              <a:rPr lang="en-US" b="1" baseline="30000" dirty="0">
                <a:solidFill>
                  <a:schemeClr val="bg1"/>
                </a:solidFill>
                <a:effectLst/>
                <a:latin typeface="Calibri" panose="020F0502020204030204" pitchFamily="34" charset="0"/>
                <a:ea typeface="Calibri" panose="020F0502020204030204" pitchFamily="34" charset="0"/>
              </a:rPr>
              <a:t>20 </a:t>
            </a:r>
            <a:r>
              <a:rPr lang="en-US" dirty="0">
                <a:solidFill>
                  <a:schemeClr val="bg1"/>
                </a:solidFill>
                <a:effectLst/>
                <a:latin typeface="Calibri" panose="020F0502020204030204" pitchFamily="34" charset="0"/>
                <a:ea typeface="Calibri" panose="020F0502020204030204" pitchFamily="34" charset="0"/>
              </a:rPr>
              <a:t>Where is the wise man? Where is the scribe? Where is the debater of this age? Has not God made foolish the wisdom of the world? </a:t>
            </a:r>
            <a:r>
              <a:rPr lang="en-US" b="1" baseline="30000" dirty="0">
                <a:solidFill>
                  <a:schemeClr val="bg1"/>
                </a:solidFill>
                <a:effectLst/>
                <a:latin typeface="Calibri" panose="020F0502020204030204" pitchFamily="34" charset="0"/>
                <a:ea typeface="Calibri" panose="020F0502020204030204" pitchFamily="34" charset="0"/>
              </a:rPr>
              <a:t>21 </a:t>
            </a:r>
            <a:r>
              <a:rPr lang="en-US" dirty="0">
                <a:solidFill>
                  <a:schemeClr val="bg1"/>
                </a:solidFill>
                <a:effectLst/>
                <a:latin typeface="Calibri" panose="020F0502020204030204" pitchFamily="34" charset="0"/>
                <a:ea typeface="Calibri" panose="020F0502020204030204" pitchFamily="34" charset="0"/>
              </a:rPr>
              <a:t>For since in the wisdom of God the world through its wisdom did not </a:t>
            </a:r>
            <a:r>
              <a:rPr lang="en-US" i="1" dirty="0">
                <a:solidFill>
                  <a:schemeClr val="bg1"/>
                </a:solidFill>
                <a:effectLst/>
                <a:latin typeface="Calibri" panose="020F0502020204030204" pitchFamily="34" charset="0"/>
                <a:ea typeface="Calibri" panose="020F0502020204030204" pitchFamily="34" charset="0"/>
              </a:rPr>
              <a:t>come to</a:t>
            </a:r>
            <a:r>
              <a:rPr lang="en-US" dirty="0">
                <a:solidFill>
                  <a:schemeClr val="bg1"/>
                </a:solidFill>
                <a:effectLst/>
                <a:latin typeface="Calibri" panose="020F0502020204030204" pitchFamily="34" charset="0"/>
                <a:ea typeface="Calibri" panose="020F0502020204030204" pitchFamily="34" charset="0"/>
              </a:rPr>
              <a:t> know God, God was well-pleased through the foolishness of the message preached to save those who believe.</a:t>
            </a:r>
            <a:endParaRPr lang="en-US"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1196987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effectLst/>
                <a:latin typeface="Calibri" panose="020F0502020204030204" pitchFamily="34" charset="0"/>
                <a:ea typeface="Calibri" panose="020F0502020204030204" pitchFamily="34" charset="0"/>
              </a:rPr>
              <a:t>1 Corinthians 1:22-24</a:t>
            </a:r>
            <a:endParaRPr lang="en-US" dirty="0">
              <a:solidFill>
                <a:schemeClr val="bg1"/>
              </a:solidFill>
              <a:effectLst/>
            </a:endParaRPr>
          </a:p>
        </p:txBody>
      </p:sp>
      <p:sp>
        <p:nvSpPr>
          <p:cNvPr id="3" name="Content Placeholder 2"/>
          <p:cNvSpPr>
            <a:spLocks noGrp="1"/>
          </p:cNvSpPr>
          <p:nvPr>
            <p:ph idx="1"/>
          </p:nvPr>
        </p:nvSpPr>
        <p:spPr>
          <a:xfrm>
            <a:off x="609601" y="1417641"/>
            <a:ext cx="10972800" cy="4830763"/>
          </a:xfrm>
        </p:spPr>
        <p:txBody>
          <a:bodyPr>
            <a:noAutofit/>
          </a:bodyPr>
          <a:lstStyle/>
          <a:p>
            <a:pPr marL="0" marR="0" indent="0">
              <a:spcBef>
                <a:spcPts val="0"/>
              </a:spcBef>
              <a:spcAft>
                <a:spcPts val="0"/>
              </a:spcAft>
              <a:buNone/>
            </a:pPr>
            <a:r>
              <a:rPr lang="en-US" b="1" baseline="30000" dirty="0">
                <a:solidFill>
                  <a:schemeClr val="bg1"/>
                </a:solidFill>
                <a:effectLst/>
                <a:latin typeface="Calibri" panose="020F0502020204030204" pitchFamily="34" charset="0"/>
                <a:ea typeface="Calibri" panose="020F0502020204030204" pitchFamily="34" charset="0"/>
              </a:rPr>
              <a:t>22 </a:t>
            </a:r>
            <a:r>
              <a:rPr lang="en-US" dirty="0">
                <a:solidFill>
                  <a:schemeClr val="bg1"/>
                </a:solidFill>
                <a:effectLst/>
                <a:latin typeface="Calibri" panose="020F0502020204030204" pitchFamily="34" charset="0"/>
                <a:ea typeface="Calibri" panose="020F0502020204030204" pitchFamily="34" charset="0"/>
              </a:rPr>
              <a:t>For indeed Jews ask for signs and Greeks search for wisdom; </a:t>
            </a:r>
            <a:r>
              <a:rPr lang="en-US" b="1" baseline="30000" dirty="0">
                <a:solidFill>
                  <a:schemeClr val="bg1"/>
                </a:solidFill>
                <a:effectLst/>
                <a:latin typeface="Calibri" panose="020F0502020204030204" pitchFamily="34" charset="0"/>
                <a:ea typeface="Calibri" panose="020F0502020204030204" pitchFamily="34" charset="0"/>
              </a:rPr>
              <a:t>23 </a:t>
            </a:r>
            <a:r>
              <a:rPr lang="en-US" dirty="0">
                <a:solidFill>
                  <a:schemeClr val="bg1"/>
                </a:solidFill>
                <a:effectLst/>
                <a:latin typeface="Calibri" panose="020F0502020204030204" pitchFamily="34" charset="0"/>
                <a:ea typeface="Calibri" panose="020F0502020204030204" pitchFamily="34" charset="0"/>
              </a:rPr>
              <a:t>but we preach Christ crucified, to Jews a stumbling block and to Gentiles foolishness, </a:t>
            </a:r>
            <a:r>
              <a:rPr lang="en-US" b="1" baseline="30000" dirty="0">
                <a:solidFill>
                  <a:schemeClr val="bg1"/>
                </a:solidFill>
                <a:effectLst/>
                <a:latin typeface="Calibri" panose="020F0502020204030204" pitchFamily="34" charset="0"/>
                <a:ea typeface="Calibri" panose="020F0502020204030204" pitchFamily="34" charset="0"/>
              </a:rPr>
              <a:t>24 </a:t>
            </a:r>
            <a:r>
              <a:rPr lang="en-US" dirty="0">
                <a:solidFill>
                  <a:schemeClr val="bg1"/>
                </a:solidFill>
                <a:effectLst/>
                <a:latin typeface="Calibri" panose="020F0502020204030204" pitchFamily="34" charset="0"/>
                <a:ea typeface="Calibri" panose="020F0502020204030204" pitchFamily="34" charset="0"/>
              </a:rPr>
              <a:t>but to those who are the called, both Jews and Greeks, Christ the power of God and the wisdom of God.</a:t>
            </a:r>
            <a:endParaRPr lang="en-US"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3485488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7548A-347C-5095-20DB-D9B75A84AA91}"/>
              </a:ext>
            </a:extLst>
          </p:cNvPr>
          <p:cNvSpPr>
            <a:spLocks noGrp="1"/>
          </p:cNvSpPr>
          <p:nvPr>
            <p:ph type="title"/>
          </p:nvPr>
        </p:nvSpPr>
        <p:spPr/>
        <p:txBody>
          <a:bodyPr/>
          <a:lstStyle/>
          <a:p>
            <a:r>
              <a:rPr lang="en-US" dirty="0">
                <a:solidFill>
                  <a:schemeClr val="bg1"/>
                </a:solidFill>
              </a:rPr>
              <a:t>Big Idea</a:t>
            </a:r>
          </a:p>
        </p:txBody>
      </p:sp>
      <p:sp>
        <p:nvSpPr>
          <p:cNvPr id="3" name="Content Placeholder 2">
            <a:extLst>
              <a:ext uri="{FF2B5EF4-FFF2-40B4-BE49-F238E27FC236}">
                <a16:creationId xmlns:a16="http://schemas.microsoft.com/office/drawing/2014/main" id="{D1A00B77-7115-CD90-6585-4822ECDE1B6C}"/>
              </a:ext>
            </a:extLst>
          </p:cNvPr>
          <p:cNvSpPr>
            <a:spLocks noGrp="1"/>
          </p:cNvSpPr>
          <p:nvPr>
            <p:ph idx="1"/>
          </p:nvPr>
        </p:nvSpPr>
        <p:spPr/>
        <p:txBody>
          <a:bodyPr/>
          <a:lstStyle/>
          <a:p>
            <a:pPr marL="0" indent="0" algn="just">
              <a:buNone/>
            </a:pPr>
            <a:r>
              <a:rPr lang="en-US" dirty="0">
                <a:solidFill>
                  <a:schemeClr val="bg1"/>
                </a:solidFill>
              </a:rPr>
              <a:t>It is the Word of God that brings spiritual health and spiritual vitality during a time of spiritual famine; when the Word of God is neglected, the believer and the culture around them will suffer.</a:t>
            </a:r>
          </a:p>
        </p:txBody>
      </p:sp>
    </p:spTree>
    <p:extLst>
      <p:ext uri="{BB962C8B-B14F-4D97-AF65-F5344CB8AC3E}">
        <p14:creationId xmlns:p14="http://schemas.microsoft.com/office/powerpoint/2010/main" val="4033852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D3E1D0C7-BCCC-C509-B6DC-5758822EB3D4}"/>
              </a:ext>
            </a:extLst>
          </p:cNvPr>
          <p:cNvPicPr>
            <a:picLocks noChangeAspect="1"/>
          </p:cNvPicPr>
          <p:nvPr/>
        </p:nvPicPr>
        <p:blipFill rotWithShape="1">
          <a:blip r:embed="rId2">
            <a:extLst>
              <a:ext uri="{28A0092B-C50C-407E-A947-70E740481C1C}">
                <a14:useLocalDpi xmlns:a14="http://schemas.microsoft.com/office/drawing/2010/main" val="0"/>
              </a:ext>
            </a:extLst>
          </a:blip>
          <a:srcRect t="6091" b="8634"/>
          <a:stretch/>
        </p:blipFill>
        <p:spPr>
          <a:xfrm>
            <a:off x="34833" y="0"/>
            <a:ext cx="12085345" cy="6858000"/>
          </a:xfrm>
          <a:prstGeom prst="rect">
            <a:avLst/>
          </a:prstGeom>
        </p:spPr>
      </p:pic>
      <p:sp>
        <p:nvSpPr>
          <p:cNvPr id="3" name="Subtitle 2"/>
          <p:cNvSpPr>
            <a:spLocks noGrp="1"/>
          </p:cNvSpPr>
          <p:nvPr>
            <p:ph type="subTitle" idx="1"/>
          </p:nvPr>
        </p:nvSpPr>
        <p:spPr>
          <a:xfrm>
            <a:off x="6705600" y="1600200"/>
            <a:ext cx="3810000" cy="755015"/>
          </a:xfrm>
        </p:spPr>
        <p:txBody>
          <a:bodyPr/>
          <a:lstStyle/>
          <a:p>
            <a:r>
              <a:rPr lang="en-US" b="1" dirty="0">
                <a:solidFill>
                  <a:schemeClr val="bg1"/>
                </a:solidFill>
              </a:rPr>
              <a:t>Amos 8:11-14</a:t>
            </a:r>
          </a:p>
        </p:txBody>
      </p:sp>
      <p:sp>
        <p:nvSpPr>
          <p:cNvPr id="2" name="Title 1"/>
          <p:cNvSpPr>
            <a:spLocks noGrp="1"/>
          </p:cNvSpPr>
          <p:nvPr>
            <p:ph type="ctrTitle"/>
          </p:nvPr>
        </p:nvSpPr>
        <p:spPr>
          <a:xfrm>
            <a:off x="5715000" y="345077"/>
            <a:ext cx="5791200" cy="1143000"/>
          </a:xfrm>
        </p:spPr>
        <p:txBody>
          <a:bodyPr>
            <a:normAutofit fontScale="90000"/>
          </a:bodyPr>
          <a:lstStyle/>
          <a:p>
            <a:r>
              <a:rPr lang="en-US" b="1" dirty="0">
                <a:solidFill>
                  <a:schemeClr val="bg1"/>
                </a:solidFill>
              </a:rPr>
              <a:t>Famine in the Land:</a:t>
            </a:r>
            <a:br>
              <a:rPr lang="en-US" b="1" dirty="0">
                <a:solidFill>
                  <a:schemeClr val="bg1"/>
                </a:solidFill>
              </a:rPr>
            </a:br>
            <a:r>
              <a:rPr lang="en-US" b="1" dirty="0">
                <a:solidFill>
                  <a:schemeClr val="bg1"/>
                </a:solidFill>
              </a:rPr>
              <a:t>Full Bellies, Empty Hearts</a:t>
            </a:r>
          </a:p>
        </p:txBody>
      </p:sp>
      <p:sp>
        <p:nvSpPr>
          <p:cNvPr id="6" name="Subtitle 2">
            <a:extLst>
              <a:ext uri="{FF2B5EF4-FFF2-40B4-BE49-F238E27FC236}">
                <a16:creationId xmlns:a16="http://schemas.microsoft.com/office/drawing/2014/main" id="{002FF98C-D99E-445F-9152-9122F615FD05}"/>
              </a:ext>
            </a:extLst>
          </p:cNvPr>
          <p:cNvSpPr txBox="1">
            <a:spLocks/>
          </p:cNvSpPr>
          <p:nvPr/>
        </p:nvSpPr>
        <p:spPr>
          <a:xfrm>
            <a:off x="6934200" y="5744845"/>
            <a:ext cx="3810000" cy="75501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b="1" dirty="0">
                <a:solidFill>
                  <a:schemeClr val="bg1"/>
                </a:solidFill>
              </a:rPr>
              <a:t>May 22, 2022</a:t>
            </a:r>
          </a:p>
        </p:txBody>
      </p:sp>
    </p:spTree>
    <p:extLst>
      <p:ext uri="{BB962C8B-B14F-4D97-AF65-F5344CB8AC3E}">
        <p14:creationId xmlns:p14="http://schemas.microsoft.com/office/powerpoint/2010/main" val="3158624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95000"/>
                  </a:schemeClr>
                </a:solidFill>
              </a:rPr>
              <a:t>Amos 8:1-5</a:t>
            </a:r>
            <a:endParaRPr lang="en-US" dirty="0">
              <a:solidFill>
                <a:schemeClr val="bg1">
                  <a:lumMod val="95000"/>
                </a:schemeClr>
              </a:solidFill>
              <a:effectLst/>
            </a:endParaRPr>
          </a:p>
        </p:txBody>
      </p:sp>
      <p:sp>
        <p:nvSpPr>
          <p:cNvPr id="3" name="Content Placeholder 2"/>
          <p:cNvSpPr>
            <a:spLocks noGrp="1"/>
          </p:cNvSpPr>
          <p:nvPr>
            <p:ph idx="1"/>
          </p:nvPr>
        </p:nvSpPr>
        <p:spPr>
          <a:xfrm>
            <a:off x="609601" y="1417641"/>
            <a:ext cx="10972800" cy="4830763"/>
          </a:xfrm>
        </p:spPr>
        <p:txBody>
          <a:bodyPr>
            <a:noAutofit/>
          </a:bodyPr>
          <a:lstStyle/>
          <a:p>
            <a:pPr marL="0" indent="0">
              <a:spcBef>
                <a:spcPts val="0"/>
              </a:spcBef>
              <a:buNone/>
            </a:pPr>
            <a:r>
              <a:rPr lang="en-US" sz="2800" baseline="30000" dirty="0">
                <a:solidFill>
                  <a:schemeClr val="bg1"/>
                </a:solidFill>
                <a:effectLst/>
                <a:latin typeface="Calibri" panose="020F0502020204030204" pitchFamily="34" charset="0"/>
                <a:ea typeface="Calibri" panose="020F0502020204030204" pitchFamily="34" charset="0"/>
              </a:rPr>
              <a:t>2 </a:t>
            </a:r>
            <a:r>
              <a:rPr lang="en-US" sz="2800" dirty="0">
                <a:solidFill>
                  <a:schemeClr val="bg1"/>
                </a:solidFill>
                <a:effectLst/>
                <a:latin typeface="Calibri" panose="020F0502020204030204" pitchFamily="34" charset="0"/>
                <a:ea typeface="Calibri" panose="020F0502020204030204" pitchFamily="34" charset="0"/>
              </a:rPr>
              <a:t>Thus the Lord </a:t>
            </a:r>
            <a:r>
              <a:rPr lang="en-US" sz="2800" cap="small" dirty="0">
                <a:solidFill>
                  <a:schemeClr val="bg1"/>
                </a:solidFill>
                <a:effectLst/>
                <a:latin typeface="Calibri" panose="020F0502020204030204" pitchFamily="34" charset="0"/>
                <a:ea typeface="Calibri" panose="020F0502020204030204" pitchFamily="34" charset="0"/>
              </a:rPr>
              <a:t>God</a:t>
            </a:r>
            <a:r>
              <a:rPr lang="en-US" sz="2800" dirty="0">
                <a:solidFill>
                  <a:schemeClr val="bg1"/>
                </a:solidFill>
                <a:effectLst/>
                <a:latin typeface="Calibri" panose="020F0502020204030204" pitchFamily="34" charset="0"/>
                <a:ea typeface="Calibri" panose="020F0502020204030204" pitchFamily="34" charset="0"/>
              </a:rPr>
              <a:t> showed me, and behold, </a:t>
            </a:r>
            <a:r>
              <a:rPr lang="en-US" sz="2800" i="1" dirty="0">
                <a:solidFill>
                  <a:schemeClr val="bg1"/>
                </a:solidFill>
                <a:effectLst/>
                <a:latin typeface="Calibri" panose="020F0502020204030204" pitchFamily="34" charset="0"/>
                <a:ea typeface="Calibri" panose="020F0502020204030204" pitchFamily="34" charset="0"/>
              </a:rPr>
              <a:t>there was</a:t>
            </a:r>
            <a:r>
              <a:rPr lang="en-US" sz="2800" dirty="0">
                <a:solidFill>
                  <a:schemeClr val="bg1"/>
                </a:solidFill>
                <a:effectLst/>
                <a:latin typeface="Calibri" panose="020F0502020204030204" pitchFamily="34" charset="0"/>
                <a:ea typeface="Calibri" panose="020F0502020204030204" pitchFamily="34" charset="0"/>
              </a:rPr>
              <a:t> a basket of summer fruit. </a:t>
            </a:r>
            <a:r>
              <a:rPr lang="en-US" sz="2800" baseline="30000" dirty="0">
                <a:solidFill>
                  <a:schemeClr val="bg1"/>
                </a:solidFill>
                <a:effectLst/>
                <a:latin typeface="Calibri" panose="020F0502020204030204" pitchFamily="34" charset="0"/>
                <a:ea typeface="Calibri" panose="020F0502020204030204" pitchFamily="34" charset="0"/>
              </a:rPr>
              <a:t>2 </a:t>
            </a:r>
            <a:r>
              <a:rPr lang="en-US" sz="2800" dirty="0">
                <a:solidFill>
                  <a:schemeClr val="bg1"/>
                </a:solidFill>
                <a:effectLst/>
                <a:latin typeface="Calibri" panose="020F0502020204030204" pitchFamily="34" charset="0"/>
                <a:ea typeface="Calibri" panose="020F0502020204030204" pitchFamily="34" charset="0"/>
              </a:rPr>
              <a:t>He said, “What do you see, Amos?” And I said, “A basket of summer fruit.” Then the </a:t>
            </a:r>
            <a:r>
              <a:rPr lang="en-US" sz="2800" cap="small" dirty="0">
                <a:solidFill>
                  <a:schemeClr val="bg1"/>
                </a:solidFill>
                <a:effectLst/>
                <a:latin typeface="Calibri" panose="020F0502020204030204" pitchFamily="34" charset="0"/>
                <a:ea typeface="Calibri" panose="020F0502020204030204" pitchFamily="34" charset="0"/>
              </a:rPr>
              <a:t>Lord</a:t>
            </a:r>
            <a:r>
              <a:rPr lang="en-US" sz="2800" dirty="0">
                <a:solidFill>
                  <a:schemeClr val="bg1"/>
                </a:solidFill>
                <a:effectLst/>
                <a:latin typeface="Calibri" panose="020F0502020204030204" pitchFamily="34" charset="0"/>
                <a:ea typeface="Calibri" panose="020F0502020204030204" pitchFamily="34" charset="0"/>
              </a:rPr>
              <a:t> said to me, “The end has come for My people Israel. I will spare them no longer.</a:t>
            </a:r>
            <a:r>
              <a:rPr lang="en-US" sz="2800" baseline="30000" dirty="0">
                <a:solidFill>
                  <a:schemeClr val="bg1"/>
                </a:solidFill>
                <a:effectLst/>
                <a:latin typeface="Calibri" panose="020F0502020204030204" pitchFamily="34" charset="0"/>
                <a:ea typeface="Calibri" panose="020F0502020204030204" pitchFamily="34" charset="0"/>
              </a:rPr>
              <a:t> 3 </a:t>
            </a:r>
            <a:r>
              <a:rPr lang="en-US" sz="2800" dirty="0">
                <a:solidFill>
                  <a:schemeClr val="bg1"/>
                </a:solidFill>
                <a:effectLst/>
                <a:latin typeface="Calibri" panose="020F0502020204030204" pitchFamily="34" charset="0"/>
                <a:ea typeface="Calibri" panose="020F0502020204030204" pitchFamily="34" charset="0"/>
              </a:rPr>
              <a:t>The songs of the palace will turn to wailing in that day,” declares the Lord </a:t>
            </a:r>
            <a:r>
              <a:rPr lang="en-US" sz="2800" cap="small" dirty="0">
                <a:solidFill>
                  <a:schemeClr val="bg1"/>
                </a:solidFill>
                <a:effectLst/>
                <a:latin typeface="Calibri" panose="020F0502020204030204" pitchFamily="34" charset="0"/>
                <a:ea typeface="Calibri" panose="020F0502020204030204" pitchFamily="34" charset="0"/>
              </a:rPr>
              <a:t>God</a:t>
            </a:r>
            <a:r>
              <a:rPr lang="en-US" sz="2800" dirty="0">
                <a:solidFill>
                  <a:schemeClr val="bg1"/>
                </a:solidFill>
                <a:effectLst/>
                <a:latin typeface="Calibri" panose="020F0502020204030204" pitchFamily="34" charset="0"/>
                <a:ea typeface="Calibri" panose="020F0502020204030204" pitchFamily="34" charset="0"/>
              </a:rPr>
              <a:t>. “Many </a:t>
            </a:r>
            <a:r>
              <a:rPr lang="en-US" sz="2800" i="1" dirty="0">
                <a:solidFill>
                  <a:schemeClr val="bg1"/>
                </a:solidFill>
                <a:effectLst/>
                <a:latin typeface="Calibri" panose="020F0502020204030204" pitchFamily="34" charset="0"/>
                <a:ea typeface="Calibri" panose="020F0502020204030204" pitchFamily="34" charset="0"/>
              </a:rPr>
              <a:t>will be</a:t>
            </a:r>
            <a:r>
              <a:rPr lang="en-US" sz="2800" i="1" dirty="0">
                <a:solidFill>
                  <a:schemeClr val="bg1"/>
                </a:solidFill>
                <a:latin typeface="Calibri" panose="020F0502020204030204" pitchFamily="34" charset="0"/>
                <a:ea typeface="Calibri" panose="020F0502020204030204" pitchFamily="34" charset="0"/>
              </a:rPr>
              <a:t> </a:t>
            </a:r>
            <a:r>
              <a:rPr lang="en-US" sz="2800" dirty="0">
                <a:solidFill>
                  <a:schemeClr val="bg1"/>
                </a:solidFill>
                <a:effectLst/>
                <a:latin typeface="Calibri" panose="020F0502020204030204" pitchFamily="34" charset="0"/>
                <a:ea typeface="Calibri" panose="020F0502020204030204" pitchFamily="34" charset="0"/>
              </a:rPr>
              <a:t>the corpses; in every place they will cast them forth in silence.”</a:t>
            </a:r>
            <a:r>
              <a:rPr lang="en-US" sz="2800" baseline="30000" dirty="0">
                <a:solidFill>
                  <a:schemeClr val="bg1"/>
                </a:solidFill>
                <a:effectLst/>
                <a:latin typeface="Calibri" panose="020F0502020204030204" pitchFamily="34" charset="0"/>
                <a:ea typeface="Calibri" panose="020F0502020204030204" pitchFamily="34" charset="0"/>
              </a:rPr>
              <a:t> 4 </a:t>
            </a:r>
            <a:r>
              <a:rPr lang="en-US" sz="2800" dirty="0">
                <a:solidFill>
                  <a:schemeClr val="bg1"/>
                </a:solidFill>
                <a:effectLst/>
                <a:latin typeface="Calibri" panose="020F0502020204030204" pitchFamily="34" charset="0"/>
                <a:ea typeface="Calibri" panose="020F0502020204030204" pitchFamily="34" charset="0"/>
              </a:rPr>
              <a:t>Hear this, you who trample the needy, to do away with the humble of the land, </a:t>
            </a:r>
            <a:r>
              <a:rPr lang="en-US" sz="2800" baseline="30000" dirty="0">
                <a:solidFill>
                  <a:schemeClr val="bg1"/>
                </a:solidFill>
                <a:effectLst/>
                <a:latin typeface="Calibri" panose="020F0502020204030204" pitchFamily="34" charset="0"/>
                <a:ea typeface="Calibri" panose="020F0502020204030204" pitchFamily="34" charset="0"/>
              </a:rPr>
              <a:t>5 </a:t>
            </a:r>
            <a:r>
              <a:rPr lang="en-US" sz="2800" dirty="0">
                <a:solidFill>
                  <a:schemeClr val="bg1"/>
                </a:solidFill>
                <a:effectLst/>
                <a:latin typeface="Calibri" panose="020F0502020204030204" pitchFamily="34" charset="0"/>
                <a:ea typeface="Calibri" panose="020F0502020204030204" pitchFamily="34" charset="0"/>
              </a:rPr>
              <a:t>saying, “When will the new moon be over, so that we may sell grain, and the sabbath, that we may open the wheat </a:t>
            </a:r>
            <a:r>
              <a:rPr lang="en-US" sz="2800" i="1" dirty="0">
                <a:solidFill>
                  <a:schemeClr val="bg1"/>
                </a:solidFill>
                <a:effectLst/>
                <a:latin typeface="Calibri" panose="020F0502020204030204" pitchFamily="34" charset="0"/>
                <a:ea typeface="Calibri" panose="020F0502020204030204" pitchFamily="34" charset="0"/>
              </a:rPr>
              <a:t>market</a:t>
            </a:r>
            <a:r>
              <a:rPr lang="en-US" sz="2800" dirty="0">
                <a:solidFill>
                  <a:schemeClr val="bg1"/>
                </a:solidFill>
                <a:effectLst/>
                <a:latin typeface="Calibri" panose="020F0502020204030204" pitchFamily="34" charset="0"/>
                <a:ea typeface="Calibri" panose="020F0502020204030204" pitchFamily="34" charset="0"/>
              </a:rPr>
              <a:t>, to make the bushel smaller and the shekel bigger, and to cheat with dishonest scales, </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95000"/>
                  </a:schemeClr>
                </a:solidFill>
              </a:rPr>
              <a:t>Amos 8:6-10</a:t>
            </a:r>
            <a:endParaRPr lang="en-US" dirty="0">
              <a:solidFill>
                <a:schemeClr val="bg1">
                  <a:lumMod val="95000"/>
                </a:schemeClr>
              </a:solidFill>
              <a:effectLst/>
            </a:endParaRPr>
          </a:p>
        </p:txBody>
      </p:sp>
      <p:sp>
        <p:nvSpPr>
          <p:cNvPr id="3" name="Content Placeholder 2"/>
          <p:cNvSpPr>
            <a:spLocks noGrp="1"/>
          </p:cNvSpPr>
          <p:nvPr>
            <p:ph idx="1"/>
          </p:nvPr>
        </p:nvSpPr>
        <p:spPr>
          <a:xfrm>
            <a:off x="609601" y="1417641"/>
            <a:ext cx="10972800" cy="4830763"/>
          </a:xfrm>
        </p:spPr>
        <p:txBody>
          <a:bodyPr>
            <a:noAutofit/>
          </a:bodyPr>
          <a:lstStyle/>
          <a:p>
            <a:pPr marL="0" indent="0">
              <a:spcBef>
                <a:spcPts val="0"/>
              </a:spcBef>
              <a:buNone/>
            </a:pPr>
            <a:r>
              <a:rPr lang="en-US" sz="2750" b="1" baseline="30000" dirty="0">
                <a:solidFill>
                  <a:schemeClr val="bg1"/>
                </a:solidFill>
                <a:effectLst/>
                <a:ea typeface="Calibri" panose="020F0502020204030204" pitchFamily="34" charset="0"/>
              </a:rPr>
              <a:t>6 </a:t>
            </a:r>
            <a:r>
              <a:rPr lang="en-US" sz="2750" dirty="0">
                <a:solidFill>
                  <a:schemeClr val="bg1"/>
                </a:solidFill>
                <a:effectLst/>
                <a:ea typeface="Calibri" panose="020F0502020204030204" pitchFamily="34" charset="0"/>
              </a:rPr>
              <a:t>So as to buy the helpless for money and the needy for a pair of sandals, and </a:t>
            </a:r>
            <a:r>
              <a:rPr lang="en-US" sz="2750" i="1" dirty="0">
                <a:solidFill>
                  <a:schemeClr val="bg1"/>
                </a:solidFill>
                <a:effectLst/>
                <a:ea typeface="Calibri" panose="020F0502020204030204" pitchFamily="34" charset="0"/>
              </a:rPr>
              <a:t>that</a:t>
            </a:r>
            <a:r>
              <a:rPr lang="en-US" sz="2750" dirty="0">
                <a:solidFill>
                  <a:schemeClr val="bg1"/>
                </a:solidFill>
                <a:effectLst/>
                <a:ea typeface="Calibri" panose="020F0502020204030204" pitchFamily="34" charset="0"/>
              </a:rPr>
              <a:t> we may sell the refuse of the wheat?” </a:t>
            </a:r>
            <a:r>
              <a:rPr lang="en-US" sz="2750" b="1" baseline="30000" dirty="0">
                <a:solidFill>
                  <a:schemeClr val="bg1"/>
                </a:solidFill>
                <a:effectLst/>
                <a:ea typeface="Calibri" panose="020F0502020204030204" pitchFamily="34" charset="0"/>
              </a:rPr>
              <a:t>7 </a:t>
            </a:r>
            <a:r>
              <a:rPr lang="en-US" sz="2750" dirty="0">
                <a:solidFill>
                  <a:schemeClr val="bg1"/>
                </a:solidFill>
                <a:effectLst/>
                <a:ea typeface="Calibri" panose="020F0502020204030204" pitchFamily="34" charset="0"/>
              </a:rPr>
              <a:t>The </a:t>
            </a:r>
            <a:r>
              <a:rPr lang="en-US" sz="2750" cap="small" dirty="0">
                <a:solidFill>
                  <a:schemeClr val="bg1"/>
                </a:solidFill>
                <a:effectLst/>
                <a:ea typeface="Calibri" panose="020F0502020204030204" pitchFamily="34" charset="0"/>
              </a:rPr>
              <a:t>Lord</a:t>
            </a:r>
            <a:r>
              <a:rPr lang="en-US" sz="2750" dirty="0">
                <a:solidFill>
                  <a:schemeClr val="bg1"/>
                </a:solidFill>
                <a:effectLst/>
                <a:ea typeface="Calibri" panose="020F0502020204030204" pitchFamily="34" charset="0"/>
              </a:rPr>
              <a:t> has sworn by the pride of Jacob,</a:t>
            </a:r>
            <a:r>
              <a:rPr lang="en-US" sz="2750" dirty="0">
                <a:solidFill>
                  <a:schemeClr val="bg1"/>
                </a:solidFill>
                <a:effectLst/>
              </a:rPr>
              <a:t> “Indeed, I will never forget any of their deeds. </a:t>
            </a:r>
            <a:r>
              <a:rPr lang="en-US" sz="2750" b="1" baseline="30000" dirty="0">
                <a:solidFill>
                  <a:schemeClr val="bg1"/>
                </a:solidFill>
                <a:effectLst/>
              </a:rPr>
              <a:t>8 </a:t>
            </a:r>
            <a:r>
              <a:rPr lang="en-US" sz="2750" dirty="0">
                <a:solidFill>
                  <a:schemeClr val="bg1"/>
                </a:solidFill>
                <a:effectLst/>
              </a:rPr>
              <a:t>Because of this will not the land quake and everyone who dwells in it mourn? Indeed, all of it will rise up like the Nile, and it will be tossed about and subside like the Nile of Egypt. </a:t>
            </a:r>
            <a:r>
              <a:rPr lang="en-US" sz="2750" b="1" baseline="30000" dirty="0">
                <a:solidFill>
                  <a:schemeClr val="bg1"/>
                </a:solidFill>
                <a:effectLst/>
              </a:rPr>
              <a:t>9 </a:t>
            </a:r>
            <a:r>
              <a:rPr lang="en-US" sz="2750" dirty="0">
                <a:solidFill>
                  <a:schemeClr val="bg1"/>
                </a:solidFill>
                <a:effectLst/>
              </a:rPr>
              <a:t>It will come about in that day,” declares the Lord </a:t>
            </a:r>
            <a:r>
              <a:rPr lang="en-US" sz="2750" cap="small" dirty="0">
                <a:solidFill>
                  <a:schemeClr val="bg1"/>
                </a:solidFill>
                <a:effectLst/>
              </a:rPr>
              <a:t>God</a:t>
            </a:r>
            <a:r>
              <a:rPr lang="en-US" sz="2750" dirty="0">
                <a:solidFill>
                  <a:schemeClr val="bg1"/>
                </a:solidFill>
                <a:effectLst/>
              </a:rPr>
              <a:t>, “That I will make the sun go down at noon and make the earth dark in broad daylight. </a:t>
            </a:r>
            <a:r>
              <a:rPr lang="en-US" sz="2750" b="1" baseline="30000" dirty="0">
                <a:solidFill>
                  <a:schemeClr val="bg1"/>
                </a:solidFill>
                <a:effectLst/>
              </a:rPr>
              <a:t>10 </a:t>
            </a:r>
            <a:r>
              <a:rPr lang="en-US" sz="2750" dirty="0">
                <a:solidFill>
                  <a:schemeClr val="bg1"/>
                </a:solidFill>
                <a:effectLst/>
              </a:rPr>
              <a:t>Then I will turn your festivals into mourning and all your songs into lamentation; and I will bring sackcloth on everyone’s loins and baldness on every head. And I will make it like </a:t>
            </a:r>
            <a:r>
              <a:rPr lang="en-US" sz="2750" i="1" dirty="0">
                <a:solidFill>
                  <a:schemeClr val="bg1"/>
                </a:solidFill>
                <a:effectLst/>
              </a:rPr>
              <a:t>a time of</a:t>
            </a:r>
            <a:r>
              <a:rPr lang="en-US" sz="2750" dirty="0">
                <a:solidFill>
                  <a:schemeClr val="bg1"/>
                </a:solidFill>
                <a:effectLst/>
              </a:rPr>
              <a:t> mourning for an only son, and the end of it will be like a bitter day. </a:t>
            </a:r>
            <a:endParaRPr lang="en-US" sz="275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1439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95000"/>
                  </a:schemeClr>
                </a:solidFill>
              </a:rPr>
              <a:t>Amos 8:11-14</a:t>
            </a:r>
            <a:endParaRPr lang="en-US" dirty="0">
              <a:solidFill>
                <a:schemeClr val="bg1">
                  <a:lumMod val="95000"/>
                </a:schemeClr>
              </a:solidFill>
              <a:effectLst/>
            </a:endParaRPr>
          </a:p>
        </p:txBody>
      </p:sp>
      <p:sp>
        <p:nvSpPr>
          <p:cNvPr id="3" name="Content Placeholder 2"/>
          <p:cNvSpPr>
            <a:spLocks noGrp="1"/>
          </p:cNvSpPr>
          <p:nvPr>
            <p:ph idx="1"/>
          </p:nvPr>
        </p:nvSpPr>
        <p:spPr>
          <a:xfrm>
            <a:off x="609601" y="1417641"/>
            <a:ext cx="10972800" cy="4830763"/>
          </a:xfrm>
        </p:spPr>
        <p:txBody>
          <a:bodyPr>
            <a:noAutofit/>
          </a:bodyPr>
          <a:lstStyle/>
          <a:p>
            <a:pPr marL="0" marR="0" indent="0" algn="just">
              <a:lnSpc>
                <a:spcPct val="107000"/>
              </a:lnSpc>
              <a:spcBef>
                <a:spcPts val="0"/>
              </a:spcBef>
              <a:spcAft>
                <a:spcPts val="0"/>
              </a:spcAft>
              <a:buNone/>
            </a:pPr>
            <a:r>
              <a:rPr lang="en-US" sz="2800" b="1" baseline="30000" dirty="0">
                <a:solidFill>
                  <a:schemeClr val="bg1"/>
                </a:solidFill>
                <a:effectLst/>
                <a:ea typeface="Calibri" panose="020F0502020204030204" pitchFamily="34" charset="0"/>
                <a:cs typeface="Calibri" panose="020F0502020204030204" pitchFamily="34" charset="0"/>
              </a:rPr>
              <a:t>11 </a:t>
            </a:r>
            <a:r>
              <a:rPr lang="en-US" sz="2800" dirty="0">
                <a:solidFill>
                  <a:schemeClr val="bg1"/>
                </a:solidFill>
                <a:effectLst/>
                <a:ea typeface="Calibri" panose="020F0502020204030204" pitchFamily="34" charset="0"/>
                <a:cs typeface="Calibri" panose="020F0502020204030204" pitchFamily="34" charset="0"/>
              </a:rPr>
              <a:t>“Behold, days are coming,” declares the Lord </a:t>
            </a:r>
            <a:r>
              <a:rPr lang="en-US" sz="2800" cap="small" dirty="0">
                <a:solidFill>
                  <a:schemeClr val="bg1"/>
                </a:solidFill>
                <a:effectLst/>
                <a:ea typeface="Calibri" panose="020F0502020204030204" pitchFamily="34" charset="0"/>
                <a:cs typeface="Calibri" panose="020F0502020204030204" pitchFamily="34" charset="0"/>
              </a:rPr>
              <a:t>God</a:t>
            </a:r>
            <a:r>
              <a:rPr lang="en-US" sz="2800" dirty="0">
                <a:solidFill>
                  <a:schemeClr val="bg1"/>
                </a:solidFill>
                <a:effectLst/>
                <a:ea typeface="Calibri" panose="020F0502020204030204" pitchFamily="34" charset="0"/>
                <a:cs typeface="Calibri" panose="020F0502020204030204" pitchFamily="34" charset="0"/>
              </a:rPr>
              <a:t>, “When I will send a famine on the land, not a famine for bread or a thirst for water, but rather for hearing the words of the </a:t>
            </a:r>
            <a:r>
              <a:rPr lang="en-US" sz="2800" cap="small" dirty="0">
                <a:solidFill>
                  <a:schemeClr val="bg1"/>
                </a:solidFill>
                <a:effectLst/>
                <a:ea typeface="Calibri" panose="020F0502020204030204" pitchFamily="34" charset="0"/>
                <a:cs typeface="Calibri" panose="020F0502020204030204" pitchFamily="34" charset="0"/>
              </a:rPr>
              <a:t>Lord</a:t>
            </a:r>
            <a:r>
              <a:rPr lang="en-US" sz="2800" dirty="0">
                <a:solidFill>
                  <a:schemeClr val="bg1"/>
                </a:solidFill>
                <a:effectLst/>
                <a:ea typeface="Calibri" panose="020F0502020204030204" pitchFamily="34" charset="0"/>
                <a:cs typeface="Calibri" panose="020F0502020204030204" pitchFamily="34" charset="0"/>
              </a:rPr>
              <a:t>. </a:t>
            </a:r>
            <a:r>
              <a:rPr lang="en-US" sz="2800" b="1" baseline="30000" dirty="0">
                <a:solidFill>
                  <a:schemeClr val="bg1"/>
                </a:solidFill>
                <a:effectLst/>
                <a:ea typeface="Calibri" panose="020F0502020204030204" pitchFamily="34" charset="0"/>
                <a:cs typeface="Calibri" panose="020F0502020204030204" pitchFamily="34" charset="0"/>
              </a:rPr>
              <a:t>12 </a:t>
            </a:r>
            <a:r>
              <a:rPr lang="en-US" sz="2800" dirty="0">
                <a:solidFill>
                  <a:schemeClr val="bg1"/>
                </a:solidFill>
                <a:effectLst/>
                <a:ea typeface="Calibri" panose="020F0502020204030204" pitchFamily="34" charset="0"/>
                <a:cs typeface="Calibri" panose="020F0502020204030204" pitchFamily="34" charset="0"/>
              </a:rPr>
              <a:t>People will stagger from sea to sea and from the north even to the east; They will go to and </a:t>
            </a:r>
            <a:r>
              <a:rPr lang="en-US" sz="2800" dirty="0" err="1">
                <a:solidFill>
                  <a:schemeClr val="bg1"/>
                </a:solidFill>
                <a:effectLst/>
                <a:ea typeface="Calibri" panose="020F0502020204030204" pitchFamily="34" charset="0"/>
                <a:cs typeface="Calibri" panose="020F0502020204030204" pitchFamily="34" charset="0"/>
              </a:rPr>
              <a:t>fro</a:t>
            </a:r>
            <a:r>
              <a:rPr lang="en-US" sz="2800" dirty="0">
                <a:solidFill>
                  <a:schemeClr val="bg1"/>
                </a:solidFill>
                <a:effectLst/>
                <a:ea typeface="Calibri" panose="020F0502020204030204" pitchFamily="34" charset="0"/>
                <a:cs typeface="Calibri" panose="020F0502020204030204" pitchFamily="34" charset="0"/>
              </a:rPr>
              <a:t> to seek the word of the </a:t>
            </a:r>
            <a:r>
              <a:rPr lang="en-US" sz="2800" cap="small" dirty="0">
                <a:solidFill>
                  <a:schemeClr val="bg1"/>
                </a:solidFill>
                <a:effectLst/>
                <a:ea typeface="Calibri" panose="020F0502020204030204" pitchFamily="34" charset="0"/>
                <a:cs typeface="Calibri" panose="020F0502020204030204" pitchFamily="34" charset="0"/>
              </a:rPr>
              <a:t>Lord</a:t>
            </a:r>
            <a:r>
              <a:rPr lang="en-US" sz="2800" dirty="0">
                <a:solidFill>
                  <a:schemeClr val="bg1"/>
                </a:solidFill>
                <a:effectLst/>
                <a:ea typeface="Calibri" panose="020F0502020204030204" pitchFamily="34" charset="0"/>
                <a:cs typeface="Calibri" panose="020F0502020204030204" pitchFamily="34" charset="0"/>
              </a:rPr>
              <a:t>, but they will not find </a:t>
            </a:r>
            <a:r>
              <a:rPr lang="en-US" sz="2800" i="1" dirty="0">
                <a:solidFill>
                  <a:schemeClr val="bg1"/>
                </a:solidFill>
                <a:effectLst/>
                <a:ea typeface="Calibri" panose="020F0502020204030204" pitchFamily="34" charset="0"/>
                <a:cs typeface="Calibri" panose="020F0502020204030204" pitchFamily="34" charset="0"/>
              </a:rPr>
              <a:t>it</a:t>
            </a:r>
            <a:r>
              <a:rPr lang="en-US" sz="2800" dirty="0">
                <a:solidFill>
                  <a:schemeClr val="bg1"/>
                </a:solidFill>
                <a:effectLst/>
                <a:ea typeface="Calibri" panose="020F0502020204030204" pitchFamily="34" charset="0"/>
                <a:cs typeface="Calibri" panose="020F0502020204030204" pitchFamily="34" charset="0"/>
              </a:rPr>
              <a:t>. </a:t>
            </a:r>
            <a:r>
              <a:rPr lang="en-US" sz="2800" b="1" baseline="30000" dirty="0">
                <a:solidFill>
                  <a:schemeClr val="bg1"/>
                </a:solidFill>
                <a:effectLst/>
                <a:ea typeface="Calibri" panose="020F0502020204030204" pitchFamily="34" charset="0"/>
                <a:cs typeface="Calibri" panose="020F0502020204030204" pitchFamily="34" charset="0"/>
              </a:rPr>
              <a:t>13 </a:t>
            </a:r>
            <a:r>
              <a:rPr lang="en-US" sz="2800" dirty="0">
                <a:solidFill>
                  <a:schemeClr val="bg1"/>
                </a:solidFill>
                <a:effectLst/>
                <a:ea typeface="Calibri" panose="020F0502020204030204" pitchFamily="34" charset="0"/>
                <a:cs typeface="Calibri" panose="020F0502020204030204" pitchFamily="34" charset="0"/>
              </a:rPr>
              <a:t>In that day the beautiful virgins and the young men will faint from thirst. </a:t>
            </a:r>
            <a:r>
              <a:rPr lang="en-US" sz="2800" b="1" baseline="30000" dirty="0">
                <a:solidFill>
                  <a:schemeClr val="bg1"/>
                </a:solidFill>
                <a:effectLst/>
                <a:ea typeface="Calibri" panose="020F0502020204030204" pitchFamily="34" charset="0"/>
                <a:cs typeface="Calibri" panose="020F0502020204030204" pitchFamily="34" charset="0"/>
              </a:rPr>
              <a:t>14 </a:t>
            </a:r>
            <a:r>
              <a:rPr lang="en-US" sz="2800" i="1" dirty="0">
                <a:solidFill>
                  <a:schemeClr val="bg1"/>
                </a:solidFill>
                <a:effectLst/>
                <a:ea typeface="Calibri" panose="020F0502020204030204" pitchFamily="34" charset="0"/>
                <a:cs typeface="Calibri" panose="020F0502020204030204" pitchFamily="34" charset="0"/>
              </a:rPr>
              <a:t>As for</a:t>
            </a:r>
            <a:r>
              <a:rPr lang="en-US" sz="2800" dirty="0">
                <a:solidFill>
                  <a:schemeClr val="bg1"/>
                </a:solidFill>
                <a:effectLst/>
                <a:ea typeface="Calibri" panose="020F0502020204030204" pitchFamily="34" charset="0"/>
                <a:cs typeface="Calibri" panose="020F0502020204030204" pitchFamily="34" charset="0"/>
              </a:rPr>
              <a:t> those who swear by the guilt of Samaria, who say, ‘As your god lives, O Dan,’ and, ‘as the way of Beersheba lives,’ they will fall and not rise again.”</a:t>
            </a:r>
            <a:endParaRPr lang="en-US" sz="2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8879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7548A-347C-5095-20DB-D9B75A84AA91}"/>
              </a:ext>
            </a:extLst>
          </p:cNvPr>
          <p:cNvSpPr>
            <a:spLocks noGrp="1"/>
          </p:cNvSpPr>
          <p:nvPr>
            <p:ph type="title"/>
          </p:nvPr>
        </p:nvSpPr>
        <p:spPr/>
        <p:txBody>
          <a:bodyPr/>
          <a:lstStyle/>
          <a:p>
            <a:r>
              <a:rPr lang="en-US" dirty="0">
                <a:solidFill>
                  <a:schemeClr val="bg1"/>
                </a:solidFill>
              </a:rPr>
              <a:t>Big Idea</a:t>
            </a:r>
          </a:p>
        </p:txBody>
      </p:sp>
      <p:sp>
        <p:nvSpPr>
          <p:cNvPr id="3" name="Content Placeholder 2">
            <a:extLst>
              <a:ext uri="{FF2B5EF4-FFF2-40B4-BE49-F238E27FC236}">
                <a16:creationId xmlns:a16="http://schemas.microsoft.com/office/drawing/2014/main" id="{D1A00B77-7115-CD90-6585-4822ECDE1B6C}"/>
              </a:ext>
            </a:extLst>
          </p:cNvPr>
          <p:cNvSpPr>
            <a:spLocks noGrp="1"/>
          </p:cNvSpPr>
          <p:nvPr>
            <p:ph idx="1"/>
          </p:nvPr>
        </p:nvSpPr>
        <p:spPr/>
        <p:txBody>
          <a:bodyPr/>
          <a:lstStyle/>
          <a:p>
            <a:pPr marL="0" indent="0" algn="just">
              <a:buNone/>
            </a:pPr>
            <a:r>
              <a:rPr lang="en-US" dirty="0">
                <a:solidFill>
                  <a:schemeClr val="bg1"/>
                </a:solidFill>
              </a:rPr>
              <a:t>It is the Word of God that brings spiritual health and spiritual vitality during a time of spiritual famine; when the Word of God is neglected, the believer and the culture around them will suffer.</a:t>
            </a:r>
          </a:p>
        </p:txBody>
      </p:sp>
    </p:spTree>
    <p:extLst>
      <p:ext uri="{BB962C8B-B14F-4D97-AF65-F5344CB8AC3E}">
        <p14:creationId xmlns:p14="http://schemas.microsoft.com/office/powerpoint/2010/main" val="2030625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5"/>
            <a:ext cx="10744200" cy="5364163"/>
          </a:xfrm>
        </p:spPr>
        <p:txBody>
          <a:bodyPr>
            <a:noAutofit/>
          </a:bodyPr>
          <a:lstStyle/>
          <a:p>
            <a:pPr marL="0" marR="0" indent="0">
              <a:lnSpc>
                <a:spcPct val="107000"/>
              </a:lnSpc>
              <a:spcBef>
                <a:spcPts val="0"/>
              </a:spcBef>
              <a:spcAft>
                <a:spcPts val="0"/>
              </a:spcAft>
              <a:buNone/>
            </a:pPr>
            <a:r>
              <a:rPr lang="en-US" sz="4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 Thirst for hearing the Word (11)</a:t>
            </a:r>
            <a:endPar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“Behold, days are coming,” declares the Lord </a:t>
            </a:r>
            <a:r>
              <a:rPr lang="en-US" sz="2400" cap="small"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God</a:t>
            </a:r>
            <a:r>
              <a:rPr lang="en-US"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“When I will send a famine on the land, not a famine for bread or a thirst for water, but rather for hearing the words of the </a:t>
            </a:r>
            <a:r>
              <a:rPr lang="en-US" sz="2400" cap="small"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Lord</a:t>
            </a:r>
            <a:r>
              <a:rPr lang="en-US" sz="24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n-US" sz="16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694121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95000"/>
                  </a:schemeClr>
                </a:solidFill>
              </a:rPr>
              <a:t>2 Timothy 4:3</a:t>
            </a:r>
            <a:endParaRPr lang="en-US" dirty="0">
              <a:solidFill>
                <a:schemeClr val="bg1">
                  <a:lumMod val="95000"/>
                </a:schemeClr>
              </a:solidFill>
              <a:effectLst/>
            </a:endParaRPr>
          </a:p>
        </p:txBody>
      </p:sp>
      <p:sp>
        <p:nvSpPr>
          <p:cNvPr id="3" name="Content Placeholder 2"/>
          <p:cNvSpPr>
            <a:spLocks noGrp="1"/>
          </p:cNvSpPr>
          <p:nvPr>
            <p:ph idx="1"/>
          </p:nvPr>
        </p:nvSpPr>
        <p:spPr>
          <a:xfrm>
            <a:off x="609601" y="1417641"/>
            <a:ext cx="10972800" cy="4830763"/>
          </a:xfrm>
        </p:spPr>
        <p:txBody>
          <a:bodyPr>
            <a:noAutofit/>
          </a:bodyPr>
          <a:lstStyle/>
          <a:p>
            <a:pPr marL="0" marR="0" indent="0" algn="just">
              <a:spcBef>
                <a:spcPts val="0"/>
              </a:spcBef>
              <a:spcAft>
                <a:spcPts val="0"/>
              </a:spcAft>
              <a:buNone/>
            </a:pPr>
            <a:r>
              <a:rPr lang="en-US" sz="3600" dirty="0">
                <a:solidFill>
                  <a:schemeClr val="bg1"/>
                </a:solidFill>
                <a:effectLst/>
                <a:latin typeface="Calibri" panose="020F0502020204030204" pitchFamily="34" charset="0"/>
                <a:ea typeface="Calibri" panose="020F0502020204030204" pitchFamily="34" charset="0"/>
              </a:rPr>
              <a:t>For the time will come when they will not endure sound doctrine; but </a:t>
            </a:r>
            <a:r>
              <a:rPr lang="en-US" sz="3600" i="1" dirty="0">
                <a:solidFill>
                  <a:schemeClr val="bg1"/>
                </a:solidFill>
                <a:effectLst/>
                <a:latin typeface="Calibri" panose="020F0502020204030204" pitchFamily="34" charset="0"/>
                <a:ea typeface="Calibri" panose="020F0502020204030204" pitchFamily="34" charset="0"/>
              </a:rPr>
              <a:t>wanting</a:t>
            </a:r>
            <a:r>
              <a:rPr lang="en-US" sz="3600" dirty="0">
                <a:solidFill>
                  <a:schemeClr val="bg1"/>
                </a:solidFill>
                <a:effectLst/>
                <a:latin typeface="Calibri" panose="020F0502020204030204" pitchFamily="34" charset="0"/>
                <a:ea typeface="Calibri" panose="020F0502020204030204" pitchFamily="34" charset="0"/>
              </a:rPr>
              <a:t> to have their ears tickled, they will accumulate for themselves teachers in accordance to their own desires.</a:t>
            </a:r>
            <a:endParaRPr lang="en-US" sz="36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8134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5"/>
            <a:ext cx="10744200" cy="5364163"/>
          </a:xfrm>
        </p:spPr>
        <p:txBody>
          <a:bodyPr>
            <a:noAutofit/>
          </a:bodyPr>
          <a:lstStyle/>
          <a:p>
            <a:pPr marL="0" indent="0" algn="just">
              <a:spcBef>
                <a:spcPts val="0"/>
              </a:spcBef>
              <a:buNone/>
            </a:pPr>
            <a:r>
              <a:rPr lang="en-US" sz="4000" dirty="0">
                <a:solidFill>
                  <a:schemeClr val="bg1"/>
                </a:solidFill>
                <a:effectLst/>
                <a:ea typeface="Calibri" panose="020F0502020204030204" pitchFamily="34" charset="0"/>
              </a:rPr>
              <a:t>II. Danger of Ignoring the Word (12)</a:t>
            </a:r>
            <a:endParaRPr lang="en-US" sz="4000" dirty="0">
              <a:solidFill>
                <a:schemeClr val="bg1"/>
              </a:solidFill>
            </a:endParaRPr>
          </a:p>
          <a:p>
            <a:pPr marL="0" indent="0" algn="just">
              <a:spcBef>
                <a:spcPts val="0"/>
              </a:spcBef>
              <a:buNone/>
            </a:pPr>
            <a:r>
              <a:rPr lang="en-US" sz="2400" dirty="0">
                <a:solidFill>
                  <a:schemeClr val="bg1"/>
                </a:solidFill>
                <a:effectLst/>
                <a:ea typeface="Calibri" panose="020F0502020204030204" pitchFamily="34" charset="0"/>
              </a:rPr>
              <a:t>“People will stagger from sea to sea and from the north even to the east; they will go to and </a:t>
            </a:r>
            <a:r>
              <a:rPr lang="en-US" sz="2400" dirty="0" err="1">
                <a:solidFill>
                  <a:schemeClr val="bg1"/>
                </a:solidFill>
                <a:effectLst/>
                <a:ea typeface="Calibri" panose="020F0502020204030204" pitchFamily="34" charset="0"/>
              </a:rPr>
              <a:t>fro</a:t>
            </a:r>
            <a:r>
              <a:rPr lang="en-US" sz="2400" dirty="0">
                <a:solidFill>
                  <a:schemeClr val="bg1"/>
                </a:solidFill>
                <a:effectLst/>
                <a:ea typeface="Calibri" panose="020F0502020204030204" pitchFamily="34" charset="0"/>
              </a:rPr>
              <a:t> to seek the word of the </a:t>
            </a:r>
            <a:r>
              <a:rPr lang="en-US" sz="2400" cap="small" dirty="0">
                <a:solidFill>
                  <a:schemeClr val="bg1"/>
                </a:solidFill>
                <a:effectLst/>
                <a:ea typeface="Calibri" panose="020F0502020204030204" pitchFamily="34" charset="0"/>
              </a:rPr>
              <a:t>Lord</a:t>
            </a:r>
            <a:r>
              <a:rPr lang="en-US" sz="2400" dirty="0">
                <a:solidFill>
                  <a:schemeClr val="bg1"/>
                </a:solidFill>
                <a:effectLst/>
                <a:ea typeface="Calibri" panose="020F0502020204030204" pitchFamily="34" charset="0"/>
              </a:rPr>
              <a:t>, but they will not find </a:t>
            </a:r>
            <a:r>
              <a:rPr lang="en-US" sz="2400" i="1" dirty="0">
                <a:solidFill>
                  <a:schemeClr val="bg1"/>
                </a:solidFill>
                <a:effectLst/>
                <a:ea typeface="Calibri" panose="020F0502020204030204" pitchFamily="34" charset="0"/>
              </a:rPr>
              <a:t>it</a:t>
            </a:r>
            <a:r>
              <a:rPr lang="en-US" sz="2400" dirty="0">
                <a:solidFill>
                  <a:schemeClr val="bg1"/>
                </a:solidFill>
                <a:effectLst/>
                <a:ea typeface="Calibri" panose="020F0502020204030204" pitchFamily="34" charset="0"/>
              </a:rPr>
              <a:t>.</a:t>
            </a:r>
            <a:endParaRPr lang="en-US" sz="2400" dirty="0">
              <a:solidFill>
                <a:schemeClr val="bg1"/>
              </a:solidFill>
            </a:endParaRPr>
          </a:p>
          <a:p>
            <a:pPr marL="0" indent="0" algn="just">
              <a:spcBef>
                <a:spcPts val="0"/>
              </a:spcBef>
              <a:buNone/>
            </a:pPr>
            <a:endParaRPr lang="en-US" sz="1400" dirty="0">
              <a:solidFill>
                <a:schemeClr val="bg1"/>
              </a:solidFill>
            </a:endParaRPr>
          </a:p>
        </p:txBody>
      </p:sp>
    </p:spTree>
    <p:extLst>
      <p:ext uri="{BB962C8B-B14F-4D97-AF65-F5344CB8AC3E}">
        <p14:creationId xmlns:p14="http://schemas.microsoft.com/office/powerpoint/2010/main" val="297721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400" dirty="0">
                <a:solidFill>
                  <a:schemeClr val="bg1"/>
                </a:solidFill>
                <a:effectLst/>
                <a:ea typeface="Calibri" panose="020F0502020204030204" pitchFamily="34" charset="0"/>
              </a:rPr>
              <a:t>II. Danger of Ignoring the Word</a:t>
            </a:r>
            <a:endParaRPr lang="en-US" dirty="0">
              <a:solidFill>
                <a:schemeClr val="bg1"/>
              </a:solidFill>
              <a:effectLst/>
            </a:endParaRPr>
          </a:p>
        </p:txBody>
      </p:sp>
      <p:sp>
        <p:nvSpPr>
          <p:cNvPr id="3" name="Content Placeholder 2"/>
          <p:cNvSpPr>
            <a:spLocks noGrp="1"/>
          </p:cNvSpPr>
          <p:nvPr>
            <p:ph idx="1"/>
          </p:nvPr>
        </p:nvSpPr>
        <p:spPr>
          <a:xfrm>
            <a:off x="609601" y="1417641"/>
            <a:ext cx="10972800" cy="4830763"/>
          </a:xfrm>
        </p:spPr>
        <p:txBody>
          <a:bodyPr>
            <a:noAutofit/>
          </a:bodyPr>
          <a:lstStyle/>
          <a:p>
            <a:pPr marL="0" marR="0" indent="0" algn="just">
              <a:spcBef>
                <a:spcPts val="0"/>
              </a:spcBef>
              <a:spcAft>
                <a:spcPts val="0"/>
              </a:spcAft>
              <a:buNone/>
            </a:pPr>
            <a:r>
              <a:rPr lang="en-US" dirty="0">
                <a:solidFill>
                  <a:schemeClr val="bg1"/>
                </a:solidFill>
                <a:effectLst/>
                <a:latin typeface="Calibri" panose="020F0502020204030204" pitchFamily="34" charset="0"/>
                <a:ea typeface="Calibri" panose="020F0502020204030204" pitchFamily="34" charset="0"/>
              </a:rPr>
              <a:t>2 Corinthians 4:3 And even if our gospel is veiled, it is veiled to those who are perishing.</a:t>
            </a:r>
          </a:p>
          <a:p>
            <a:pPr marL="0" marR="0" indent="0" algn="just">
              <a:spcBef>
                <a:spcPts val="0"/>
              </a:spcBef>
              <a:spcAft>
                <a:spcPts val="0"/>
              </a:spcAft>
              <a:buNone/>
            </a:pPr>
            <a:endParaRPr lang="en-US" dirty="0">
              <a:solidFill>
                <a:schemeClr val="bg1"/>
              </a:solidFill>
              <a:latin typeface="Calibri" panose="020F0502020204030204" pitchFamily="34" charset="0"/>
              <a:ea typeface="Times New Roman" panose="02020603050405020304" pitchFamily="18" charset="0"/>
            </a:endParaRPr>
          </a:p>
          <a:p>
            <a:pPr marL="0" marR="0" indent="0" algn="just">
              <a:spcBef>
                <a:spcPts val="0"/>
              </a:spcBef>
              <a:spcAft>
                <a:spcPts val="0"/>
              </a:spcAft>
              <a:buNone/>
            </a:pPr>
            <a:r>
              <a:rPr lang="en-US" dirty="0">
                <a:solidFill>
                  <a:schemeClr val="bg1"/>
                </a:solidFill>
                <a:effectLst/>
                <a:latin typeface="Calibri" panose="020F0502020204030204" pitchFamily="34" charset="0"/>
                <a:ea typeface="Calibri" panose="020F0502020204030204" pitchFamily="34" charset="0"/>
              </a:rPr>
              <a:t>Psalm 119:9 How can a young man keep his way pure? By keeping </a:t>
            </a:r>
            <a:r>
              <a:rPr lang="en-US" i="1" dirty="0">
                <a:solidFill>
                  <a:schemeClr val="bg1"/>
                </a:solidFill>
                <a:effectLst/>
                <a:latin typeface="Calibri" panose="020F0502020204030204" pitchFamily="34" charset="0"/>
                <a:ea typeface="Calibri" panose="020F0502020204030204" pitchFamily="34" charset="0"/>
              </a:rPr>
              <a:t>it</a:t>
            </a:r>
            <a:r>
              <a:rPr lang="en-US" dirty="0">
                <a:solidFill>
                  <a:schemeClr val="bg1"/>
                </a:solidFill>
                <a:effectLst/>
                <a:latin typeface="Calibri" panose="020F0502020204030204" pitchFamily="34" charset="0"/>
                <a:ea typeface="Calibri" panose="020F0502020204030204" pitchFamily="34" charset="0"/>
              </a:rPr>
              <a:t> according to Your word.</a:t>
            </a:r>
          </a:p>
          <a:p>
            <a:pPr marL="0" marR="0" indent="0" algn="just">
              <a:spcBef>
                <a:spcPts val="0"/>
              </a:spcBef>
              <a:spcAft>
                <a:spcPts val="0"/>
              </a:spcAft>
              <a:buNone/>
            </a:pPr>
            <a:endParaRPr lang="en-US" dirty="0">
              <a:solidFill>
                <a:schemeClr val="bg1"/>
              </a:solidFill>
              <a:latin typeface="Calibri" panose="020F0502020204030204" pitchFamily="34" charset="0"/>
              <a:ea typeface="Times New Roman" panose="02020603050405020304" pitchFamily="18" charset="0"/>
            </a:endParaRPr>
          </a:p>
          <a:p>
            <a:pPr marL="0" marR="0" indent="0" algn="just">
              <a:spcBef>
                <a:spcPts val="0"/>
              </a:spcBef>
              <a:spcAft>
                <a:spcPts val="0"/>
              </a:spcAft>
              <a:buNone/>
            </a:pPr>
            <a:r>
              <a:rPr lang="en-US" dirty="0">
                <a:solidFill>
                  <a:schemeClr val="bg1"/>
                </a:solidFill>
                <a:effectLst/>
                <a:ea typeface="Calibri" panose="020F0502020204030204" pitchFamily="34" charset="0"/>
              </a:rPr>
              <a:t>Ephesians 4:14 We are no longer to be children, tossed here and there by waves and carried about by every wind of doctrine, by the trickery of men, by craftiness in </a:t>
            </a:r>
            <a:r>
              <a:rPr lang="en-US" dirty="0">
                <a:solidFill>
                  <a:schemeClr val="bg1"/>
                </a:solidFill>
                <a:effectLst/>
              </a:rPr>
              <a:t>deceitful scheming.</a:t>
            </a:r>
            <a:endParaRPr lang="en-US"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17587493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9120</TotalTime>
  <Words>1418</Words>
  <Application>Microsoft Office PowerPoint</Application>
  <PresentationFormat>Widescreen</PresentationFormat>
  <Paragraphs>55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Office Theme</vt:lpstr>
      <vt:lpstr>Famine in the Land: Full Bellies, Empty Hearts</vt:lpstr>
      <vt:lpstr>Amos 8:1-5</vt:lpstr>
      <vt:lpstr>Amos 8:6-10</vt:lpstr>
      <vt:lpstr>Amos 8:11-14</vt:lpstr>
      <vt:lpstr>Big Idea</vt:lpstr>
      <vt:lpstr>PowerPoint Presentation</vt:lpstr>
      <vt:lpstr>2 Timothy 4:3</vt:lpstr>
      <vt:lpstr>PowerPoint Presentation</vt:lpstr>
      <vt:lpstr>II. Danger of Ignoring the Word</vt:lpstr>
      <vt:lpstr>II. Danger of Ignoring the Word</vt:lpstr>
      <vt:lpstr>PowerPoint Presentation</vt:lpstr>
      <vt:lpstr>Isaiah 53:2</vt:lpstr>
      <vt:lpstr>PowerPoint Presentation</vt:lpstr>
      <vt:lpstr>Hebrews 5:12-14</vt:lpstr>
      <vt:lpstr>PowerPoint Presentation</vt:lpstr>
      <vt:lpstr>1 Corinthians 1:18-21</vt:lpstr>
      <vt:lpstr>1 Corinthians 1:22-24</vt:lpstr>
      <vt:lpstr>Big Idea</vt:lpstr>
      <vt:lpstr>Famine in the Land: Full Bellies, Empty Hearts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Transformed</dc:title>
  <dc:creator>Brett's Workhorse</dc:creator>
  <cp:lastModifiedBy>Brett Yamaji</cp:lastModifiedBy>
  <cp:revision>84</cp:revision>
  <dcterms:created xsi:type="dcterms:W3CDTF">2018-07-21T18:21:19Z</dcterms:created>
  <dcterms:modified xsi:type="dcterms:W3CDTF">2022-05-21T17:29:49Z</dcterms:modified>
</cp:coreProperties>
</file>